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61" r:id="rId6"/>
    <p:sldId id="284" r:id="rId7"/>
    <p:sldId id="259" r:id="rId8"/>
    <p:sldId id="285" r:id="rId9"/>
    <p:sldId id="286" r:id="rId10"/>
    <p:sldId id="288" r:id="rId11"/>
    <p:sldId id="287" r:id="rId12"/>
    <p:sldId id="258" r:id="rId13"/>
  </p:sldIdLst>
  <p:sldSz cx="12192000" cy="6858000"/>
  <p:notesSz cx="6858000" cy="9144000"/>
  <p:defaultTextStyle>
    <a:defPPr>
      <a:defRPr lang="en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 autoAdjust="0"/>
    <p:restoredTop sz="89601" autoAdjust="0"/>
  </p:normalViewPr>
  <p:slideViewPr>
    <p:cSldViewPr snapToGrid="0" snapToObjects="1">
      <p:cViewPr varScale="1">
        <p:scale>
          <a:sx n="56" d="100"/>
          <a:sy n="56" d="100"/>
        </p:scale>
        <p:origin x="12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ECF8C-1E89-4722-AC2E-9A2A507F2E35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D8A21-A0FF-433D-A52D-12D129DBE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72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95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15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b="1" dirty="0"/>
              <a:t>Dreifibréf 1: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48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b="1" dirty="0"/>
              <a:t>Dreifibréf 1: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25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b="1" dirty="0"/>
              <a:t>Dreifibréf 1: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23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12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D8A21-A0FF-433D-A52D-12D129DBEB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6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large, animal, white, blue&#10;&#10;Description automatically generated">
            <a:extLst>
              <a:ext uri="{FF2B5EF4-FFF2-40B4-BE49-F238E27FC236}">
                <a16:creationId xmlns:a16="http://schemas.microsoft.com/office/drawing/2014/main" id="{459C9602-16A0-1F40-8880-05D4C7E459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B0F8BF5-0A01-434F-BAD4-A2106D17AF7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37818" y="2677836"/>
            <a:ext cx="2158678" cy="9401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456138-C0AC-D84E-995F-EF2697DBAE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47187" y="2569483"/>
            <a:ext cx="6206613" cy="752015"/>
          </a:xfrm>
        </p:spPr>
        <p:txBody>
          <a:bodyPr anchor="ctr">
            <a:normAutofit/>
          </a:bodyPr>
          <a:lstStyle>
            <a:lvl1pPr algn="l">
              <a:defRPr sz="4200" b="1" i="0">
                <a:solidFill>
                  <a:schemeClr val="bg1"/>
                </a:solidFill>
                <a:latin typeface="Aribau Grotesk Black" pitchFamily="2" charset="0"/>
              </a:defRPr>
            </a:lvl1pPr>
          </a:lstStyle>
          <a:p>
            <a:r>
              <a:rPr lang="en-GB" dirty="0"/>
              <a:t>Click to add headline</a:t>
            </a:r>
            <a:endParaRPr lang="en-I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37FAB-DE18-5A41-88FB-C3418A7FC2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47187" y="3246989"/>
            <a:ext cx="5520813" cy="1828800"/>
          </a:xfrm>
        </p:spPr>
        <p:txBody>
          <a:bodyPr>
            <a:normAutofit/>
          </a:bodyPr>
          <a:lstStyle>
            <a:lvl1pPr marL="0" indent="0" algn="l">
              <a:buNone/>
              <a:defRPr sz="3200" b="0" i="0">
                <a:solidFill>
                  <a:schemeClr val="bg1"/>
                </a:solidFill>
                <a:latin typeface="Aribau Grotesk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45834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60B15-9C71-864F-8A8B-D6DA6F82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997A7E-BC11-874C-8151-5C93977B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E2F4F-C11C-D744-B7AE-6BE66A96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8600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man, standing, surfing, holding&#10;&#10;Description automatically generated">
            <a:extLst>
              <a:ext uri="{FF2B5EF4-FFF2-40B4-BE49-F238E27FC236}">
                <a16:creationId xmlns:a16="http://schemas.microsoft.com/office/drawing/2014/main" id="{9EE9BD9D-2951-DA43-A7E9-10126DE7B7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4D3383-9E69-FB4E-90BD-F600806642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37816" y="2677836"/>
            <a:ext cx="2158680" cy="9401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456138-C0AC-D84E-995F-EF2697DBAE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47187" y="2569483"/>
            <a:ext cx="6206613" cy="752015"/>
          </a:xfrm>
        </p:spPr>
        <p:txBody>
          <a:bodyPr anchor="ctr">
            <a:normAutofit/>
          </a:bodyPr>
          <a:lstStyle>
            <a:lvl1pPr algn="l">
              <a:defRPr sz="4200" b="1" i="0">
                <a:solidFill>
                  <a:srgbClr val="1323E2"/>
                </a:solidFill>
                <a:latin typeface="Aribau Grotesk Black" pitchFamily="2" charset="0"/>
              </a:defRPr>
            </a:lvl1pPr>
          </a:lstStyle>
          <a:p>
            <a:r>
              <a:rPr lang="en-GB" dirty="0"/>
              <a:t>Click to add headline</a:t>
            </a:r>
            <a:endParaRPr lang="en-I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37FAB-DE18-5A41-88FB-C3418A7FC2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47187" y="3246989"/>
            <a:ext cx="5520813" cy="1828800"/>
          </a:xfrm>
        </p:spPr>
        <p:txBody>
          <a:bodyPr>
            <a:normAutofit/>
          </a:bodyPr>
          <a:lstStyle>
            <a:lvl1pPr marL="0" indent="0" algn="l">
              <a:buNone/>
              <a:defRPr sz="3200" b="0" i="0">
                <a:solidFill>
                  <a:srgbClr val="1323E2"/>
                </a:solidFill>
                <a:latin typeface="Aribau Grotesk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3067655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D2E73-C794-BF46-8476-E4118C85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872" y="851514"/>
            <a:ext cx="9150927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rgbClr val="1323E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E35D3-74DE-E74D-ABAD-AE7D52BB3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2872" y="2177077"/>
            <a:ext cx="9150928" cy="328093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CFA2D-AC71-6F43-A0F8-970D0A58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0373F-6EFE-BD41-81E0-C12F9D0E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43C92-492B-CD46-B1D3-26AA04ABB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190312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large&#10;&#10;Description automatically generated">
            <a:extLst>
              <a:ext uri="{FF2B5EF4-FFF2-40B4-BE49-F238E27FC236}">
                <a16:creationId xmlns:a16="http://schemas.microsoft.com/office/drawing/2014/main" id="{4CBB4539-71BF-004E-A627-EAB2A3DA6F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EBA48E-41D9-5948-809E-34FE4DEEEA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61592" y="2678984"/>
            <a:ext cx="797407" cy="3472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D37D80-CD59-0547-A5C4-AF8B6A692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682842"/>
            <a:ext cx="8147049" cy="150018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17C73-F326-DE4E-A7CC-E5B4F1D3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400" y="3162858"/>
            <a:ext cx="8147050" cy="1341905"/>
          </a:xfrm>
        </p:spPr>
        <p:txBody>
          <a:bodyPr>
            <a:normAutofit/>
          </a:bodyPr>
          <a:lstStyle>
            <a:lvl1pPr marL="0" indent="0">
              <a:buNone/>
              <a:defRPr sz="2200" b="0" i="0">
                <a:solidFill>
                  <a:schemeClr val="bg1"/>
                </a:solidFill>
                <a:latin typeface="Aribau Grotesk Light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245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man, standing, holding, white&#10;&#10;Description automatically generated">
            <a:extLst>
              <a:ext uri="{FF2B5EF4-FFF2-40B4-BE49-F238E27FC236}">
                <a16:creationId xmlns:a16="http://schemas.microsoft.com/office/drawing/2014/main" id="{09E67A18-C079-1C4B-AA8D-00D92A7A32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DE91C1-ACD9-DB41-8056-D7DC0EA584A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61591" y="2678984"/>
            <a:ext cx="797407" cy="3472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D37D80-CD59-0547-A5C4-AF8B6A692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682842"/>
            <a:ext cx="8147049" cy="1500187"/>
          </a:xfrm>
        </p:spPr>
        <p:txBody>
          <a:bodyPr anchor="b">
            <a:normAutofit/>
          </a:bodyPr>
          <a:lstStyle>
            <a:lvl1pPr>
              <a:defRPr sz="3200">
                <a:solidFill>
                  <a:srgbClr val="1323E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17C73-F326-DE4E-A7CC-E5B4F1D3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400" y="3162858"/>
            <a:ext cx="8147050" cy="1341905"/>
          </a:xfrm>
        </p:spPr>
        <p:txBody>
          <a:bodyPr>
            <a:normAutofit/>
          </a:bodyPr>
          <a:lstStyle>
            <a:lvl1pPr marL="0" indent="0">
              <a:buNone/>
              <a:defRPr sz="2200" b="0" i="0">
                <a:solidFill>
                  <a:srgbClr val="1323E2"/>
                </a:solidFill>
                <a:latin typeface="Aribau Grotesk Light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32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white background&#10;&#10;Description automatically generated">
            <a:extLst>
              <a:ext uri="{FF2B5EF4-FFF2-40B4-BE49-F238E27FC236}">
                <a16:creationId xmlns:a16="http://schemas.microsoft.com/office/drawing/2014/main" id="{67FA5EDC-912F-284A-BB03-53A07D8C89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EBA48E-41D9-5948-809E-34FE4DEEEA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61592" y="2678984"/>
            <a:ext cx="797407" cy="3472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D37D80-CD59-0547-A5C4-AF8B6A692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682842"/>
            <a:ext cx="8147049" cy="150018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17C73-F326-DE4E-A7CC-E5B4F1D3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400" y="3162858"/>
            <a:ext cx="8147050" cy="1341905"/>
          </a:xfrm>
        </p:spPr>
        <p:txBody>
          <a:bodyPr>
            <a:normAutofit/>
          </a:bodyPr>
          <a:lstStyle>
            <a:lvl1pPr marL="0" indent="0">
              <a:buNone/>
              <a:defRPr sz="2200" b="0" i="0">
                <a:solidFill>
                  <a:schemeClr val="bg1"/>
                </a:solidFill>
                <a:latin typeface="Aribau Grotesk Light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91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EC5F0-1D55-D943-98DF-F4FB6E65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11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F2BAE-F479-E64B-9ED3-071881ECF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03597"/>
            <a:ext cx="5181600" cy="3573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80712-6324-D445-9CC7-CDE7A1F1A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03597"/>
            <a:ext cx="5181600" cy="3573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36D47-95CD-774F-B545-F7E7956BB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DD7FF-E840-A94C-A032-104477D9A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F32C4-CA6C-5A49-A293-2DA95026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72608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B51B3-8064-8344-8222-A1024B06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774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1474B-052D-704E-AB1D-981C08F52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39950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0">
                <a:latin typeface="Aribau Grotesk Medium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BE618-4BEB-4845-B1F8-C53B35757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14B8CC-6B1C-0E47-A127-A34830D01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39950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0">
                <a:latin typeface="Aribau Grotesk Medium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E32754-2939-734B-9FBD-10B2D2E918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A88B7-05C4-5A43-8098-9B6039182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A4107F-A3ED-7C4C-A859-79F2E096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0CF00C-FCE2-F141-87F8-46292222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17769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FFCA-B88B-4146-9DC6-63184C62A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313E0D-5D48-7A40-8265-5BF8A1B1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B03BB-649B-0240-A53A-DD0BFE14A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D9FFD-6E59-604D-A9D0-2D2E98698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97146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37B6F0-4E13-004C-BA0D-89E1141E4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872" y="365125"/>
            <a:ext cx="9150928" cy="18119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I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A7D57-68C6-6F4D-80CE-795014FB1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870" y="2436073"/>
            <a:ext cx="9150929" cy="37408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E7B78-B65A-5E4B-94AB-29E992712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EF34-A426-E644-9681-5D142720B038}" type="datetimeFigureOut">
              <a:rPr lang="en-IS" smtClean="0"/>
              <a:t>11/29/2025</a:t>
            </a:fld>
            <a:endParaRPr lang="en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E0218-6106-9A42-BF2A-DB79204C67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A2F08-83C1-3347-80DE-C79CD044F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0BFAD-7BC1-AA47-B2F3-88F7F1BDD08D}" type="slidenum">
              <a:rPr lang="en-IS" smtClean="0"/>
              <a:t>‹#›</a:t>
            </a:fld>
            <a:endParaRPr lang="en-I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7DDF44-1E52-4E4A-AA83-9FC934D6578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091609" y="384320"/>
            <a:ext cx="681291" cy="2967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A18C893-9B01-4D47-9EF5-E297303E599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04500" y="1817894"/>
            <a:ext cx="409000" cy="886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8971F0-3BA3-9041-89A9-778D7309C3B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987500" y="6312041"/>
            <a:ext cx="409000" cy="8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68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62" r:id="rId5"/>
    <p:sldLayoutId id="2147483663" r:id="rId6"/>
    <p:sldLayoutId id="2147483652" r:id="rId7"/>
    <p:sldLayoutId id="2147483653" r:id="rId8"/>
    <p:sldLayoutId id="2147483654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rgbClr val="1323E2"/>
          </a:solidFill>
          <a:latin typeface="Aribau Grotesk Black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00000"/>
        </a:buClr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Aribau Grotesk Light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bau Grotesk Ligh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bau Grotesk Ligh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00000"/>
        </a:buClr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bau Grotesk Ligh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00000"/>
        </a:buClr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bau Grotesk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aukur@ksi.is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9B66D-370D-9C4D-AC95-7730DD7E50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Reglugerðabreytingar 2025</a:t>
            </a:r>
            <a:endParaRPr lang="en-I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99E87B-9009-6E4B-8562-E4426F2263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7187" y="3246989"/>
            <a:ext cx="6908689" cy="1828800"/>
          </a:xfrm>
        </p:spPr>
        <p:txBody>
          <a:bodyPr/>
          <a:lstStyle/>
          <a:p>
            <a:r>
              <a:rPr lang="is-IS" dirty="0"/>
              <a:t>Fundur formanna og framkvæmdastjóra</a:t>
            </a:r>
            <a:endParaRPr lang="en-IS" dirty="0"/>
          </a:p>
        </p:txBody>
      </p:sp>
    </p:spTree>
    <p:extLst>
      <p:ext uri="{BB962C8B-B14F-4D97-AF65-F5344CB8AC3E}">
        <p14:creationId xmlns:p14="http://schemas.microsoft.com/office/powerpoint/2010/main" val="343449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06" y="762866"/>
            <a:ext cx="10515600" cy="823912"/>
          </a:xfrm>
        </p:spPr>
        <p:txBody>
          <a:bodyPr>
            <a:normAutofit fontScale="90000"/>
          </a:bodyPr>
          <a:lstStyle/>
          <a:p>
            <a:r>
              <a:rPr lang="is-IS" dirty="0"/>
              <a:t>Lög KSÍ </a:t>
            </a:r>
            <a:br>
              <a:rPr lang="is-IS" dirty="0"/>
            </a:br>
            <a:r>
              <a:rPr lang="is-IS" sz="2200" dirty="0"/>
              <a:t>Breytingar samþykktar á ársþingi KSÍ 2025</a:t>
            </a:r>
            <a:endParaRPr lang="en-US" sz="2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7630" y="1334582"/>
            <a:ext cx="5157787" cy="823912"/>
          </a:xfrm>
        </p:spPr>
        <p:txBody>
          <a:bodyPr/>
          <a:lstStyle/>
          <a:p>
            <a:r>
              <a:rPr lang="is-IS" b="1" dirty="0"/>
              <a:t>Yfirlit: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06" y="2158494"/>
            <a:ext cx="10988810" cy="31273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2400" b="1" dirty="0"/>
              <a:t>40. grein:</a:t>
            </a:r>
          </a:p>
          <a:p>
            <a:r>
              <a:rPr lang="is-IS" sz="2400" dirty="0"/>
              <a:t>Leyfisráði og Leyfisdómur KSÍ veitt lögsaga yfir málu sem varða leyfiskerfi.</a:t>
            </a:r>
            <a:endParaRPr lang="is-IS" sz="2200" dirty="0"/>
          </a:p>
          <a:p>
            <a:pPr marL="0" indent="0">
              <a:buNone/>
            </a:pPr>
            <a:r>
              <a:rPr lang="is-IS" sz="2400" b="1" dirty="0"/>
              <a:t>43. grein:</a:t>
            </a:r>
          </a:p>
          <a:p>
            <a:r>
              <a:rPr lang="is-IS" sz="2400" dirty="0"/>
              <a:t>Leyfisnefndum veitt heimild til að ákvarða viðurlög innan leyfiskerfis.</a:t>
            </a:r>
          </a:p>
          <a:p>
            <a:pPr lvl="1"/>
            <a:r>
              <a:rPr lang="is-IS" dirty="0"/>
              <a:t>Einföldun á framkvæmd.</a:t>
            </a:r>
            <a:endParaRPr lang="is-IS" sz="2200" b="1" dirty="0"/>
          </a:p>
          <a:p>
            <a:pPr marL="0" indent="0">
              <a:buNone/>
            </a:pPr>
            <a:r>
              <a:rPr lang="is-IS" sz="2400" b="1" dirty="0"/>
              <a:t>Dreifibréf 12/2025</a:t>
            </a:r>
          </a:p>
          <a:p>
            <a:r>
              <a:rPr lang="is-IS" sz="2400" dirty="0"/>
              <a:t>Ekki lengur aga- og úrskurðarnefnd sem ákvarðar viðurlög vegna leyfiskerfis.</a:t>
            </a:r>
            <a:endParaRPr lang="is-IS" dirty="0"/>
          </a:p>
          <a:p>
            <a:pPr lvl="1"/>
            <a:endParaRPr lang="is-I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518B5986-77AF-2956-FEDD-8B11C8DFA186}"/>
              </a:ext>
            </a:extLst>
          </p:cNvPr>
          <p:cNvSpPr txBox="1">
            <a:spLocks/>
          </p:cNvSpPr>
          <p:nvPr/>
        </p:nvSpPr>
        <p:spPr>
          <a:xfrm>
            <a:off x="6309184" y="2154450"/>
            <a:ext cx="5668366" cy="4385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0000"/>
              </a:buClr>
              <a:buFont typeface="Arial" panose="020B0604020202020204" pitchFamily="34" charset="0"/>
              <a:buChar char="•"/>
              <a:defRPr sz="2200" b="0" i="0" kern="1200">
                <a:solidFill>
                  <a:schemeClr val="tx1"/>
                </a:solidFill>
                <a:latin typeface="Aribau Grotesk Ligh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0000"/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Aribau Grotesk Light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Aribau Grotesk Light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0000"/>
              </a:buClr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Aribau Grotesk Light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0000"/>
              </a:buClr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Aribau Grotesk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is-IS" sz="2200" dirty="0"/>
          </a:p>
        </p:txBody>
      </p:sp>
    </p:spTree>
    <p:extLst>
      <p:ext uri="{BB962C8B-B14F-4D97-AF65-F5344CB8AC3E}">
        <p14:creationId xmlns:p14="http://schemas.microsoft.com/office/powerpoint/2010/main" val="243574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85" y="521182"/>
            <a:ext cx="10515600" cy="823912"/>
          </a:xfrm>
        </p:spPr>
        <p:txBody>
          <a:bodyPr>
            <a:normAutofit fontScale="90000"/>
          </a:bodyPr>
          <a:lstStyle/>
          <a:p>
            <a:r>
              <a:rPr lang="is-IS" dirty="0"/>
              <a:t>Lög KSÍ </a:t>
            </a:r>
            <a:br>
              <a:rPr lang="is-IS" dirty="0"/>
            </a:br>
            <a:r>
              <a:rPr lang="is-IS" sz="2200" dirty="0"/>
              <a:t>Breytingar samþykktar á ársþingi KSÍ 2025</a:t>
            </a:r>
            <a:endParaRPr lang="en-US" sz="2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7630" y="1162612"/>
            <a:ext cx="5157787" cy="823912"/>
          </a:xfrm>
        </p:spPr>
        <p:txBody>
          <a:bodyPr/>
          <a:lstStyle/>
          <a:p>
            <a:r>
              <a:rPr lang="is-IS" b="1" dirty="0"/>
              <a:t>Yfirlit: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07938" y="2118578"/>
            <a:ext cx="9673205" cy="4456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2400" b="1" dirty="0"/>
              <a:t>Knattspyrnumót:</a:t>
            </a:r>
          </a:p>
          <a:p>
            <a:pPr algn="just"/>
            <a:r>
              <a:rPr lang="is-IS" sz="2400" dirty="0"/>
              <a:t>Fjölgun varamanna og starfsfólks í Bestu deildum og aðalkeppni Mjólkubikarsins.</a:t>
            </a:r>
          </a:p>
          <a:p>
            <a:pPr marL="0" indent="0">
              <a:buNone/>
            </a:pPr>
            <a:r>
              <a:rPr lang="is-IS" sz="2400" b="1" dirty="0"/>
              <a:t>Aga- og úrskurðarmál:</a:t>
            </a:r>
          </a:p>
          <a:p>
            <a:r>
              <a:rPr lang="is-IS" sz="2400" dirty="0"/>
              <a:t>Afsláttur veittur af gulum spjöldum við lok hefðbundinnar deildarkeppni í Bestu deildum, Lengjudeild karla og 5. deild karla.</a:t>
            </a:r>
          </a:p>
          <a:p>
            <a:pPr marL="0" indent="0">
              <a:buNone/>
            </a:pPr>
            <a:r>
              <a:rPr lang="is-IS" sz="2400" b="1" dirty="0"/>
              <a:t>Félagaskipti og samningar:</a:t>
            </a:r>
          </a:p>
          <a:p>
            <a:r>
              <a:rPr lang="is-IS" sz="2400" dirty="0"/>
              <a:t>Erlendum leikmönnum sem heimilt að hafa á leikskýrslu fjölgað úr þremur í fimm.</a:t>
            </a:r>
          </a:p>
          <a:p>
            <a:pPr marL="0" indent="0">
              <a:buNone/>
            </a:pPr>
            <a:endParaRPr lang="is-IS" sz="2400" b="1" dirty="0"/>
          </a:p>
        </p:txBody>
      </p:sp>
    </p:spTree>
    <p:extLst>
      <p:ext uri="{BB962C8B-B14F-4D97-AF65-F5344CB8AC3E}">
        <p14:creationId xmlns:p14="http://schemas.microsoft.com/office/powerpoint/2010/main" val="273706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304" y="1015463"/>
            <a:ext cx="10515600" cy="823912"/>
          </a:xfrm>
        </p:spPr>
        <p:txBody>
          <a:bodyPr/>
          <a:lstStyle/>
          <a:p>
            <a:r>
              <a:rPr lang="is-IS" dirty="0"/>
              <a:t>Aðrar breytingar - Yfirlit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0022" y="1867709"/>
            <a:ext cx="5157787" cy="641546"/>
          </a:xfrm>
        </p:spPr>
        <p:txBody>
          <a:bodyPr/>
          <a:lstStyle/>
          <a:p>
            <a:r>
              <a:rPr lang="en-US" b="1" dirty="0" err="1"/>
              <a:t>Dreifibréf</a:t>
            </a:r>
            <a:r>
              <a:rPr lang="en-US" b="1" dirty="0"/>
              <a:t> nr. 1/2025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0022" y="2870521"/>
            <a:ext cx="9780164" cy="3483979"/>
          </a:xfrm>
        </p:spPr>
        <p:txBody>
          <a:bodyPr>
            <a:normAutofit/>
          </a:bodyPr>
          <a:lstStyle/>
          <a:p>
            <a:r>
              <a:rPr lang="is-IS" dirty="0"/>
              <a:t>Breytingar á reglum um deildarbikarkeppni KSÍ – skiptingar leikmanna.</a:t>
            </a:r>
          </a:p>
          <a:p>
            <a:r>
              <a:rPr lang="is-IS" dirty="0"/>
              <a:t>Starfsreglur stjórnar uppfærðar.</a:t>
            </a:r>
          </a:p>
          <a:p>
            <a:r>
              <a:rPr lang="is-IS" dirty="0"/>
              <a:t>Breytingar á reglum um veitingu viðurkenninga KSÍ.</a:t>
            </a:r>
          </a:p>
          <a:p>
            <a:pPr marL="0" indent="0">
              <a:buNone/>
            </a:pPr>
            <a:endParaRPr lang="is-IS" dirty="0"/>
          </a:p>
          <a:p>
            <a:pPr marL="0" indent="0">
              <a:buNone/>
            </a:pPr>
            <a:r>
              <a:rPr lang="is-IS" b="1" dirty="0"/>
              <a:t>Dreifibréf nr. 2/2025</a:t>
            </a:r>
          </a:p>
          <a:p>
            <a:r>
              <a:rPr lang="is-IS" dirty="0"/>
              <a:t>Lotukerfi komið tímabundið á fyrir 4. flokk karla.</a:t>
            </a:r>
          </a:p>
          <a:p>
            <a:r>
              <a:rPr lang="is-IS" dirty="0"/>
              <a:t>Breyting á reglum um notkun Laugardalsvallar.</a:t>
            </a:r>
          </a:p>
        </p:txBody>
      </p:sp>
    </p:spTree>
    <p:extLst>
      <p:ext uri="{BB962C8B-B14F-4D97-AF65-F5344CB8AC3E}">
        <p14:creationId xmlns:p14="http://schemas.microsoft.com/office/powerpoint/2010/main" val="1031210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683" y="523540"/>
            <a:ext cx="10515600" cy="823912"/>
          </a:xfrm>
        </p:spPr>
        <p:txBody>
          <a:bodyPr/>
          <a:lstStyle/>
          <a:p>
            <a:r>
              <a:rPr lang="is-IS" dirty="0"/>
              <a:t>Aðrar breytingar - Yfirlit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4827" y="1458410"/>
            <a:ext cx="9885108" cy="1124152"/>
          </a:xfrm>
        </p:spPr>
        <p:txBody>
          <a:bodyPr/>
          <a:lstStyle/>
          <a:p>
            <a:r>
              <a:rPr lang="en-US" b="1" dirty="0" err="1"/>
              <a:t>Dreifibréf</a:t>
            </a:r>
            <a:r>
              <a:rPr lang="en-US" b="1" dirty="0"/>
              <a:t> nr. 5/2025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Heimild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beita</a:t>
            </a:r>
            <a:r>
              <a:rPr lang="en-US" dirty="0"/>
              <a:t> </a:t>
            </a:r>
            <a:r>
              <a:rPr lang="en-US" dirty="0" err="1"/>
              <a:t>nafnleynd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viðkvæmra</a:t>
            </a:r>
            <a:r>
              <a:rPr lang="en-US" dirty="0"/>
              <a:t> </a:t>
            </a:r>
            <a:r>
              <a:rPr lang="en-US" dirty="0" err="1"/>
              <a:t>upplýsinga</a:t>
            </a:r>
            <a:r>
              <a:rPr lang="en-US" dirty="0"/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8683" y="2780271"/>
            <a:ext cx="10515599" cy="12974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s-IS" sz="2200" b="1" dirty="0">
                <a:latin typeface="Aribau Grotesk Medium"/>
              </a:rPr>
              <a:t>Dreifibréf nr. 9/2025</a:t>
            </a:r>
          </a:p>
          <a:p>
            <a:pPr lvl="1"/>
            <a:r>
              <a:rPr lang="is-IS" sz="2200" dirty="0">
                <a:latin typeface="Aribau Grotesk Medium"/>
              </a:rPr>
              <a:t>Tilmæli til félaga um að takmarka fjölda varamanna sem hita upp hverju sinni.</a:t>
            </a:r>
          </a:p>
          <a:p>
            <a:pPr lvl="2"/>
            <a:r>
              <a:rPr lang="is-IS" sz="2000" dirty="0">
                <a:latin typeface="Aribau Grotesk Medium"/>
              </a:rPr>
              <a:t>Kemur til vegna fjölgunar varamanna í efstu deildum.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A94D07-7366-7283-5919-22D051B910FE}"/>
              </a:ext>
            </a:extLst>
          </p:cNvPr>
          <p:cNvSpPr txBox="1"/>
          <p:nvPr/>
        </p:nvSpPr>
        <p:spPr>
          <a:xfrm>
            <a:off x="1334827" y="4077731"/>
            <a:ext cx="97618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Aribau Grotesk Medium"/>
              </a:rPr>
              <a:t>Dreifibréf</a:t>
            </a:r>
            <a:r>
              <a:rPr lang="en-US" sz="2200" b="1" dirty="0">
                <a:latin typeface="Aribau Grotesk Medium"/>
              </a:rPr>
              <a:t> nr. 10/2025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Reglur</a:t>
            </a:r>
            <a:r>
              <a:rPr lang="en-US" sz="2200" dirty="0">
                <a:latin typeface="Aribau Grotesk Medium"/>
              </a:rPr>
              <a:t> um </a:t>
            </a:r>
            <a:r>
              <a:rPr lang="en-US" sz="2200" dirty="0" err="1">
                <a:latin typeface="Aribau Grotesk Medium"/>
              </a:rPr>
              <a:t>skil</a:t>
            </a:r>
            <a:r>
              <a:rPr lang="en-US" sz="2200" dirty="0">
                <a:latin typeface="Aribau Grotesk Medium"/>
              </a:rPr>
              <a:t> á </a:t>
            </a:r>
            <a:r>
              <a:rPr lang="en-US" sz="2200" dirty="0" err="1">
                <a:latin typeface="Aribau Grotesk Medium"/>
              </a:rPr>
              <a:t>leikskýrslu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færð</a:t>
            </a:r>
            <a:r>
              <a:rPr lang="en-US" sz="2200" dirty="0">
                <a:latin typeface="Aribau Grotesk Medium"/>
              </a:rPr>
              <a:t> inn í </a:t>
            </a:r>
            <a:r>
              <a:rPr lang="en-US" sz="2200" dirty="0" err="1">
                <a:latin typeface="Aribau Grotesk Medium"/>
              </a:rPr>
              <a:t>reglugerð</a:t>
            </a:r>
            <a:r>
              <a:rPr lang="en-US" sz="2200" dirty="0">
                <a:latin typeface="Aribau Grotesk Medium"/>
              </a:rPr>
              <a:t> um </a:t>
            </a:r>
            <a:r>
              <a:rPr lang="en-US" sz="2200" dirty="0" err="1">
                <a:latin typeface="Aribau Grotesk Medium"/>
              </a:rPr>
              <a:t>knattspyrnumót</a:t>
            </a:r>
            <a:r>
              <a:rPr lang="en-US" sz="2200" dirty="0">
                <a:latin typeface="Aribau Grotesk Medium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Mál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áfrýjunardómstóls</a:t>
            </a:r>
            <a:r>
              <a:rPr lang="en-US" sz="2200" dirty="0">
                <a:latin typeface="Aribau Grotesk Medium"/>
              </a:rPr>
              <a:t> nr. 5/2025.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Tilefni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til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að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skoða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framsetningu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handbókarinnar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og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reglna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sem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þar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koma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fram</a:t>
            </a:r>
            <a:r>
              <a:rPr lang="en-US" sz="2200" dirty="0">
                <a:latin typeface="Aribau Grotesk Medium"/>
              </a:rPr>
              <a:t>.</a:t>
            </a:r>
          </a:p>
          <a:p>
            <a:endParaRPr lang="en-US" sz="2200" dirty="0">
              <a:latin typeface="Aribau Grotesk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594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683" y="523540"/>
            <a:ext cx="10515600" cy="823912"/>
          </a:xfrm>
        </p:spPr>
        <p:txBody>
          <a:bodyPr/>
          <a:lstStyle/>
          <a:p>
            <a:r>
              <a:rPr lang="is-IS" dirty="0"/>
              <a:t>Aðrar breytingar - Yfirlit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8683" y="1347452"/>
            <a:ext cx="10515600" cy="2569640"/>
          </a:xfrm>
        </p:spPr>
        <p:txBody>
          <a:bodyPr>
            <a:normAutofit/>
          </a:bodyPr>
          <a:lstStyle/>
          <a:p>
            <a:r>
              <a:rPr lang="en-US" b="1" dirty="0" err="1"/>
              <a:t>Dreifibréf</a:t>
            </a:r>
            <a:r>
              <a:rPr lang="en-US" b="1" dirty="0"/>
              <a:t> nr. 11/2025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Innleiðing</a:t>
            </a:r>
            <a:r>
              <a:rPr lang="en-US" dirty="0"/>
              <a:t> á </a:t>
            </a:r>
            <a:r>
              <a:rPr lang="en-US" dirty="0" err="1"/>
              <a:t>ákvæðum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aðildarsamböndum</a:t>
            </a:r>
            <a:r>
              <a:rPr lang="en-US" dirty="0"/>
              <a:t> FIFA er </a:t>
            </a:r>
            <a:r>
              <a:rPr lang="en-US" dirty="0" err="1"/>
              <a:t>skylt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taka </a:t>
            </a:r>
            <a:r>
              <a:rPr lang="en-US" dirty="0" err="1"/>
              <a:t>upp</a:t>
            </a:r>
            <a:r>
              <a:rPr lang="en-US" dirty="0"/>
              <a:t> í </a:t>
            </a:r>
            <a:r>
              <a:rPr lang="en-US" dirty="0" err="1"/>
              <a:t>reglugerðum</a:t>
            </a:r>
            <a:r>
              <a:rPr lang="en-US" dirty="0"/>
              <a:t> </a:t>
            </a:r>
            <a:r>
              <a:rPr lang="en-US" dirty="0" err="1"/>
              <a:t>sínum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Sérákvæði</a:t>
            </a:r>
            <a:r>
              <a:rPr lang="en-US" dirty="0"/>
              <a:t> um </a:t>
            </a:r>
            <a:r>
              <a:rPr lang="en-US" dirty="0" err="1"/>
              <a:t>kvenleikmenn</a:t>
            </a:r>
            <a:r>
              <a:rPr lang="en-US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 err="1"/>
              <a:t>Skilgreining</a:t>
            </a:r>
            <a:r>
              <a:rPr lang="en-US" b="0" dirty="0"/>
              <a:t> á </a:t>
            </a:r>
            <a:r>
              <a:rPr lang="en-US" b="0" dirty="0" err="1"/>
              <a:t>foreldraorlofi</a:t>
            </a:r>
            <a:r>
              <a:rPr lang="en-US" b="0" dirty="0"/>
              <a:t> </a:t>
            </a:r>
            <a:r>
              <a:rPr lang="en-US" b="0" dirty="0" err="1"/>
              <a:t>og</a:t>
            </a:r>
            <a:r>
              <a:rPr lang="en-US" b="0" dirty="0"/>
              <a:t> </a:t>
            </a:r>
            <a:r>
              <a:rPr lang="en-US" b="0" dirty="0" err="1"/>
              <a:t>fjölskylduorlofi</a:t>
            </a:r>
            <a:r>
              <a:rPr lang="en-US" b="0" dirty="0"/>
              <a:t> </a:t>
            </a:r>
            <a:r>
              <a:rPr lang="en-US" b="0" dirty="0" err="1"/>
              <a:t>bætt</a:t>
            </a:r>
            <a:r>
              <a:rPr lang="en-US" b="0" dirty="0"/>
              <a:t> </a:t>
            </a:r>
            <a:r>
              <a:rPr lang="en-US" b="0" dirty="0" err="1"/>
              <a:t>við</a:t>
            </a:r>
            <a:r>
              <a:rPr lang="en-US" b="0" dirty="0"/>
              <a:t> </a:t>
            </a:r>
            <a:r>
              <a:rPr lang="en-US" b="0" dirty="0" err="1"/>
              <a:t>reglugerð</a:t>
            </a:r>
            <a:r>
              <a:rPr lang="en-US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5CDE75-EB56-775C-C334-15751860D455}"/>
              </a:ext>
            </a:extLst>
          </p:cNvPr>
          <p:cNvSpPr txBox="1"/>
          <p:nvPr/>
        </p:nvSpPr>
        <p:spPr>
          <a:xfrm>
            <a:off x="978683" y="3429000"/>
            <a:ext cx="1051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Foreldraorlof</a:t>
            </a:r>
            <a:r>
              <a:rPr lang="en-US" b="1" dirty="0"/>
              <a:t>:</a:t>
            </a:r>
          </a:p>
          <a:p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lágmarki</a:t>
            </a:r>
            <a:r>
              <a:rPr lang="en-US" dirty="0"/>
              <a:t> 8 </a:t>
            </a:r>
            <a:r>
              <a:rPr lang="en-US" dirty="0" err="1"/>
              <a:t>vikna</a:t>
            </a:r>
            <a:r>
              <a:rPr lang="en-US" dirty="0"/>
              <a:t> </a:t>
            </a:r>
            <a:r>
              <a:rPr lang="en-US" dirty="0" err="1"/>
              <a:t>launað</a:t>
            </a:r>
            <a:r>
              <a:rPr lang="en-US" dirty="0"/>
              <a:t> </a:t>
            </a:r>
            <a:r>
              <a:rPr lang="en-US" dirty="0" err="1"/>
              <a:t>leyfi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samningsbundinn</a:t>
            </a:r>
            <a:r>
              <a:rPr lang="en-US" dirty="0"/>
              <a:t> </a:t>
            </a:r>
            <a:r>
              <a:rPr lang="en-US" dirty="0" err="1"/>
              <a:t>kvenkyns</a:t>
            </a:r>
            <a:r>
              <a:rPr lang="en-US" dirty="0"/>
              <a:t> </a:t>
            </a:r>
            <a:r>
              <a:rPr lang="en-US" dirty="0" err="1"/>
              <a:t>leikmaður</a:t>
            </a:r>
            <a:r>
              <a:rPr lang="en-US" dirty="0"/>
              <a:t> </a:t>
            </a:r>
            <a:r>
              <a:rPr lang="en-US" dirty="0" err="1"/>
              <a:t>hefur</a:t>
            </a:r>
            <a:r>
              <a:rPr lang="en-US" dirty="0"/>
              <a:t> </a:t>
            </a:r>
            <a:r>
              <a:rPr lang="en-US" dirty="0" err="1"/>
              <a:t>rétt</a:t>
            </a:r>
            <a:r>
              <a:rPr lang="en-US" dirty="0"/>
              <a:t> á </a:t>
            </a:r>
            <a:r>
              <a:rPr lang="en-US" dirty="0" err="1"/>
              <a:t>að</a:t>
            </a:r>
            <a:r>
              <a:rPr lang="en-US" dirty="0"/>
              <a:t> taka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skyldum</a:t>
            </a:r>
            <a:r>
              <a:rPr lang="en-US" dirty="0"/>
              <a:t> </a:t>
            </a:r>
            <a:r>
              <a:rPr lang="en-US" dirty="0" err="1"/>
              <a:t>sínum</a:t>
            </a:r>
            <a:r>
              <a:rPr lang="en-US" dirty="0"/>
              <a:t> </a:t>
            </a:r>
            <a:r>
              <a:rPr lang="en-US" dirty="0" err="1"/>
              <a:t>gagnvart</a:t>
            </a:r>
            <a:r>
              <a:rPr lang="en-US" dirty="0"/>
              <a:t> </a:t>
            </a:r>
            <a:r>
              <a:rPr lang="en-US" dirty="0" err="1"/>
              <a:t>samningsfélagi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ættleiðingar</a:t>
            </a:r>
            <a:r>
              <a:rPr lang="en-US" dirty="0"/>
              <a:t> barns </a:t>
            </a:r>
            <a:r>
              <a:rPr lang="en-US" dirty="0" err="1"/>
              <a:t>undir</a:t>
            </a:r>
            <a:r>
              <a:rPr lang="en-US" dirty="0"/>
              <a:t> </a:t>
            </a:r>
            <a:r>
              <a:rPr lang="en-US" dirty="0" err="1"/>
              <a:t>tveggja</a:t>
            </a:r>
            <a:r>
              <a:rPr lang="en-US" dirty="0"/>
              <a:t> </a:t>
            </a:r>
            <a:r>
              <a:rPr lang="en-US" dirty="0" err="1"/>
              <a:t>ára</a:t>
            </a:r>
            <a:r>
              <a:rPr lang="en-US" dirty="0"/>
              <a:t> </a:t>
            </a:r>
            <a:r>
              <a:rPr lang="en-US" dirty="0" err="1"/>
              <a:t>aldri</a:t>
            </a:r>
            <a:r>
              <a:rPr lang="en-US" dirty="0"/>
              <a:t>. </a:t>
            </a:r>
            <a:r>
              <a:rPr lang="en-US" dirty="0" err="1"/>
              <a:t>Tímabil</a:t>
            </a:r>
            <a:r>
              <a:rPr lang="en-US" dirty="0"/>
              <a:t> </a:t>
            </a:r>
            <a:r>
              <a:rPr lang="en-US" dirty="0" err="1"/>
              <a:t>launaðs</a:t>
            </a:r>
            <a:r>
              <a:rPr lang="en-US" dirty="0"/>
              <a:t> </a:t>
            </a:r>
            <a:r>
              <a:rPr lang="en-US" dirty="0" err="1"/>
              <a:t>leyfis</a:t>
            </a:r>
            <a:r>
              <a:rPr lang="en-US" dirty="0"/>
              <a:t> er 4 </a:t>
            </a:r>
            <a:r>
              <a:rPr lang="en-US" dirty="0" err="1"/>
              <a:t>vikur</a:t>
            </a:r>
            <a:r>
              <a:rPr lang="en-US" dirty="0"/>
              <a:t>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leikmaður</a:t>
            </a:r>
            <a:r>
              <a:rPr lang="en-US" dirty="0"/>
              <a:t> </a:t>
            </a:r>
            <a:r>
              <a:rPr lang="en-US" dirty="0" err="1"/>
              <a:t>ættleiðir</a:t>
            </a:r>
            <a:r>
              <a:rPr lang="en-US" dirty="0"/>
              <a:t> barn </a:t>
            </a:r>
            <a:r>
              <a:rPr lang="en-US" dirty="0" err="1"/>
              <a:t>sem</a:t>
            </a:r>
            <a:r>
              <a:rPr lang="en-US" dirty="0"/>
              <a:t> er á </a:t>
            </a:r>
            <a:r>
              <a:rPr lang="en-US" dirty="0" err="1"/>
              <a:t>aldrinum</a:t>
            </a:r>
            <a:r>
              <a:rPr lang="en-US" dirty="0"/>
              <a:t> </a:t>
            </a:r>
            <a:r>
              <a:rPr lang="en-US" dirty="0" err="1"/>
              <a:t>tveggja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fjögurra</a:t>
            </a:r>
            <a:r>
              <a:rPr lang="en-US" dirty="0"/>
              <a:t> </a:t>
            </a:r>
            <a:r>
              <a:rPr lang="en-US" dirty="0" err="1"/>
              <a:t>ára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2 </a:t>
            </a:r>
            <a:r>
              <a:rPr lang="en-US" dirty="0" err="1"/>
              <a:t>vikur</a:t>
            </a:r>
            <a:r>
              <a:rPr lang="en-US" dirty="0"/>
              <a:t>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barnið</a:t>
            </a:r>
            <a:r>
              <a:rPr lang="en-US" dirty="0"/>
              <a:t> er </a:t>
            </a:r>
            <a:r>
              <a:rPr lang="en-US" dirty="0" err="1"/>
              <a:t>eldra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fjögurra</a:t>
            </a:r>
            <a:r>
              <a:rPr lang="en-US" dirty="0"/>
              <a:t> </a:t>
            </a:r>
            <a:r>
              <a:rPr lang="en-US" dirty="0" err="1"/>
              <a:t>ára</a:t>
            </a:r>
            <a:r>
              <a:rPr lang="en-US" dirty="0"/>
              <a:t>. </a:t>
            </a:r>
            <a:r>
              <a:rPr lang="en-US" dirty="0" err="1"/>
              <a:t>Foreldraorlof</a:t>
            </a:r>
            <a:r>
              <a:rPr lang="en-US" dirty="0"/>
              <a:t> </a:t>
            </a:r>
            <a:r>
              <a:rPr lang="en-US" dirty="0" err="1"/>
              <a:t>þarf</a:t>
            </a:r>
            <a:r>
              <a:rPr lang="en-US" dirty="0"/>
              <a:t> </a:t>
            </a:r>
            <a:r>
              <a:rPr lang="en-US" dirty="0" err="1"/>
              <a:t>leikmaður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nýta</a:t>
            </a:r>
            <a:r>
              <a:rPr lang="en-US" dirty="0"/>
              <a:t> </a:t>
            </a:r>
            <a:r>
              <a:rPr lang="en-US" dirty="0" err="1"/>
              <a:t>innan</a:t>
            </a:r>
            <a:r>
              <a:rPr lang="en-US" dirty="0"/>
              <a:t> sex </a:t>
            </a:r>
            <a:r>
              <a:rPr lang="en-US" dirty="0" err="1"/>
              <a:t>mánaða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ættleiðingu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ekki er </a:t>
            </a:r>
            <a:r>
              <a:rPr lang="en-US" dirty="0" err="1"/>
              <a:t>hægt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taka „</a:t>
            </a:r>
            <a:r>
              <a:rPr lang="en-US" dirty="0" err="1"/>
              <a:t>fjölskylduorlof</a:t>
            </a:r>
            <a:r>
              <a:rPr lang="en-US" dirty="0"/>
              <a:t>“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barns.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FF7B8-D7A9-ADE2-63E2-EFF09A35044B}"/>
              </a:ext>
            </a:extLst>
          </p:cNvPr>
          <p:cNvSpPr txBox="1"/>
          <p:nvPr/>
        </p:nvSpPr>
        <p:spPr>
          <a:xfrm>
            <a:off x="978683" y="5170969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Fjölskylduorlof</a:t>
            </a:r>
            <a:r>
              <a:rPr lang="en-US" b="1" dirty="0"/>
              <a:t>:</a:t>
            </a:r>
          </a:p>
          <a:p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lágmarki</a:t>
            </a:r>
            <a:r>
              <a:rPr lang="en-US" dirty="0"/>
              <a:t> 8 </a:t>
            </a:r>
            <a:r>
              <a:rPr lang="en-US" dirty="0" err="1"/>
              <a:t>vikna</a:t>
            </a:r>
            <a:r>
              <a:rPr lang="en-US" dirty="0"/>
              <a:t> </a:t>
            </a:r>
            <a:r>
              <a:rPr lang="en-US" dirty="0" err="1"/>
              <a:t>launað</a:t>
            </a:r>
            <a:r>
              <a:rPr lang="en-US" dirty="0"/>
              <a:t> </a:t>
            </a:r>
            <a:r>
              <a:rPr lang="en-US" dirty="0" err="1"/>
              <a:t>leyfi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samningsbundinn</a:t>
            </a:r>
            <a:r>
              <a:rPr lang="en-US" dirty="0"/>
              <a:t> </a:t>
            </a:r>
            <a:r>
              <a:rPr lang="en-US" dirty="0" err="1"/>
              <a:t>kvenkyns</a:t>
            </a:r>
            <a:r>
              <a:rPr lang="en-US" dirty="0"/>
              <a:t> </a:t>
            </a:r>
            <a:r>
              <a:rPr lang="en-US" dirty="0" err="1"/>
              <a:t>leikmaður</a:t>
            </a:r>
            <a:r>
              <a:rPr lang="en-US" dirty="0"/>
              <a:t>,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verður</a:t>
            </a:r>
            <a:r>
              <a:rPr lang="en-US" dirty="0"/>
              <a:t> </a:t>
            </a:r>
            <a:r>
              <a:rPr lang="en-US" dirty="0" err="1"/>
              <a:t>foreldri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þess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vera </a:t>
            </a:r>
            <a:r>
              <a:rPr lang="en-US" dirty="0" err="1"/>
              <a:t>líffræðilegt</a:t>
            </a:r>
            <a:r>
              <a:rPr lang="en-US" dirty="0"/>
              <a:t> </a:t>
            </a:r>
            <a:r>
              <a:rPr lang="en-US" dirty="0" err="1"/>
              <a:t>foreldri</a:t>
            </a:r>
            <a:r>
              <a:rPr lang="en-US" dirty="0"/>
              <a:t> </a:t>
            </a:r>
            <a:r>
              <a:rPr lang="en-US" dirty="0" err="1"/>
              <a:t>barnsins</a:t>
            </a:r>
            <a:r>
              <a:rPr lang="en-US" dirty="0"/>
              <a:t>, </a:t>
            </a:r>
            <a:r>
              <a:rPr lang="en-US" dirty="0" err="1"/>
              <a:t>hefur</a:t>
            </a:r>
            <a:r>
              <a:rPr lang="en-US" dirty="0"/>
              <a:t> </a:t>
            </a:r>
            <a:r>
              <a:rPr lang="en-US" dirty="0" err="1"/>
              <a:t>rétt</a:t>
            </a:r>
            <a:r>
              <a:rPr lang="en-US" dirty="0"/>
              <a:t> á </a:t>
            </a:r>
            <a:r>
              <a:rPr lang="en-US" dirty="0" err="1"/>
              <a:t>að</a:t>
            </a:r>
            <a:r>
              <a:rPr lang="en-US" dirty="0"/>
              <a:t> taka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skyldum</a:t>
            </a:r>
            <a:r>
              <a:rPr lang="en-US" dirty="0"/>
              <a:t> </a:t>
            </a:r>
            <a:r>
              <a:rPr lang="en-US" dirty="0" err="1"/>
              <a:t>sínum</a:t>
            </a:r>
            <a:r>
              <a:rPr lang="en-US" dirty="0"/>
              <a:t> </a:t>
            </a:r>
            <a:r>
              <a:rPr lang="en-US" dirty="0" err="1"/>
              <a:t>gagnvart</a:t>
            </a:r>
            <a:r>
              <a:rPr lang="en-US" dirty="0"/>
              <a:t> </a:t>
            </a:r>
            <a:r>
              <a:rPr lang="en-US" dirty="0" err="1"/>
              <a:t>samningsfélagi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fæðingar</a:t>
            </a:r>
            <a:r>
              <a:rPr lang="en-US" dirty="0"/>
              <a:t>. </a:t>
            </a:r>
            <a:r>
              <a:rPr lang="en-US" dirty="0" err="1"/>
              <a:t>Fjölskylduorlof</a:t>
            </a:r>
            <a:r>
              <a:rPr lang="en-US" dirty="0"/>
              <a:t> </a:t>
            </a:r>
            <a:r>
              <a:rPr lang="en-US" dirty="0" err="1"/>
              <a:t>þarf</a:t>
            </a:r>
            <a:r>
              <a:rPr lang="en-US" dirty="0"/>
              <a:t> </a:t>
            </a:r>
            <a:r>
              <a:rPr lang="en-US" dirty="0" err="1"/>
              <a:t>leikmaður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nýta</a:t>
            </a:r>
            <a:r>
              <a:rPr lang="en-US" dirty="0"/>
              <a:t> </a:t>
            </a:r>
            <a:r>
              <a:rPr lang="en-US" dirty="0" err="1"/>
              <a:t>innan</a:t>
            </a:r>
            <a:r>
              <a:rPr lang="en-US" dirty="0"/>
              <a:t> sex </a:t>
            </a:r>
            <a:r>
              <a:rPr lang="en-US" dirty="0" err="1"/>
              <a:t>mánaða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fæðingu</a:t>
            </a:r>
            <a:r>
              <a:rPr lang="en-US" dirty="0"/>
              <a:t> barns </a:t>
            </a:r>
            <a:r>
              <a:rPr lang="en-US" dirty="0" err="1"/>
              <a:t>og</a:t>
            </a:r>
            <a:r>
              <a:rPr lang="en-US" dirty="0"/>
              <a:t> ekki er </a:t>
            </a:r>
            <a:r>
              <a:rPr lang="en-US" dirty="0" err="1"/>
              <a:t>hægt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taka „</a:t>
            </a:r>
            <a:r>
              <a:rPr lang="en-US" dirty="0" err="1"/>
              <a:t>foreldraorlof</a:t>
            </a:r>
            <a:r>
              <a:rPr lang="en-US" dirty="0"/>
              <a:t>“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barns</a:t>
            </a:r>
          </a:p>
        </p:txBody>
      </p:sp>
    </p:spTree>
    <p:extLst>
      <p:ext uri="{BB962C8B-B14F-4D97-AF65-F5344CB8AC3E}">
        <p14:creationId xmlns:p14="http://schemas.microsoft.com/office/powerpoint/2010/main" val="6171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683" y="523540"/>
            <a:ext cx="10515600" cy="823912"/>
          </a:xfrm>
        </p:spPr>
        <p:txBody>
          <a:bodyPr/>
          <a:lstStyle/>
          <a:p>
            <a:r>
              <a:rPr lang="is-IS" dirty="0"/>
              <a:t>Aðrar breytingar - Yfirlit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19E64-862D-4501-88AC-AAF0823E8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2834" y="1347452"/>
            <a:ext cx="5679431" cy="823912"/>
          </a:xfrm>
        </p:spPr>
        <p:txBody>
          <a:bodyPr/>
          <a:lstStyle/>
          <a:p>
            <a:r>
              <a:rPr lang="en-US" b="1" dirty="0" err="1"/>
              <a:t>Dreifibréf</a:t>
            </a:r>
            <a:r>
              <a:rPr lang="en-US" b="1" dirty="0"/>
              <a:t> nr. 11/2025 – </a:t>
            </a:r>
            <a:r>
              <a:rPr lang="en-US" b="1" dirty="0" err="1"/>
              <a:t>frh</a:t>
            </a:r>
            <a:r>
              <a:rPr lang="en-US" b="1" dirty="0"/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49071" y="2505703"/>
            <a:ext cx="9021845" cy="1799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s-IS" dirty="0"/>
              <a:t>Veikindaleyfi vegna meðgöngu og tíðahrings kvenna.</a:t>
            </a:r>
          </a:p>
          <a:p>
            <a:r>
              <a:rPr lang="is-IS" dirty="0"/>
              <a:t>Vottorð sérfræðilæknis vegna heilsukvilla áskilið.</a:t>
            </a:r>
          </a:p>
          <a:p>
            <a:r>
              <a:rPr lang="is-IS" dirty="0"/>
              <a:t>Ef skilyrði uppfyllt á leikmaður rétt til fulls endurgjalds/launa fyrir þann tíma sem hann er fjarverandi vegna heilsukvilla.</a:t>
            </a:r>
          </a:p>
          <a:p>
            <a:pPr marL="0" indent="0" algn="just">
              <a:buNone/>
            </a:pPr>
            <a:endParaRPr lang="is-I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911B34-BB7A-18D8-E990-F46D89994612}"/>
              </a:ext>
            </a:extLst>
          </p:cNvPr>
          <p:cNvSpPr txBox="1"/>
          <p:nvPr/>
        </p:nvSpPr>
        <p:spPr>
          <a:xfrm>
            <a:off x="1232834" y="4305300"/>
            <a:ext cx="91380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Aribau Grotesk Medium"/>
              </a:rPr>
              <a:t>Dreifibréf</a:t>
            </a:r>
            <a:r>
              <a:rPr lang="en-US" sz="2200" b="1" dirty="0">
                <a:latin typeface="Aribau Grotesk Medium"/>
              </a:rPr>
              <a:t> nr. 13/2025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Breyting</a:t>
            </a:r>
            <a:r>
              <a:rPr lang="en-US" sz="2200" dirty="0">
                <a:latin typeface="Aribau Grotesk Medium"/>
              </a:rPr>
              <a:t> á </a:t>
            </a:r>
            <a:r>
              <a:rPr lang="en-US" sz="2200" dirty="0" err="1">
                <a:latin typeface="Aribau Grotesk Medium"/>
              </a:rPr>
              <a:t>fyrirmælum</a:t>
            </a:r>
            <a:r>
              <a:rPr lang="en-US" sz="2200" dirty="0">
                <a:latin typeface="Aribau Grotesk Medium"/>
              </a:rPr>
              <a:t> um </a:t>
            </a:r>
            <a:r>
              <a:rPr lang="en-US" sz="2200" dirty="0" err="1">
                <a:latin typeface="Aribau Grotesk Medium"/>
              </a:rPr>
              <a:t>greiðslu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ferða</a:t>
            </a:r>
            <a:r>
              <a:rPr lang="en-US" sz="2200" dirty="0">
                <a:latin typeface="Aribau Grotesk Medium"/>
              </a:rPr>
              <a:t>- </a:t>
            </a:r>
            <a:r>
              <a:rPr lang="en-US" sz="2200" dirty="0" err="1">
                <a:latin typeface="Aribau Grotesk Medium"/>
              </a:rPr>
              <a:t>og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uppihaldskostnaðar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dómara</a:t>
            </a:r>
            <a:r>
              <a:rPr lang="en-US" sz="2200" dirty="0">
                <a:latin typeface="Aribau Grotesk Medium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Texti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reglugerðarinnar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færður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til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samræmis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við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framkvæmd</a:t>
            </a:r>
            <a:r>
              <a:rPr lang="en-US" sz="2200" dirty="0">
                <a:latin typeface="Aribau Grotesk Medium"/>
              </a:rPr>
              <a:t> sl. </a:t>
            </a:r>
            <a:r>
              <a:rPr lang="en-US" sz="2200" dirty="0" err="1">
                <a:latin typeface="Aribau Grotesk Medium"/>
              </a:rPr>
              <a:t>ára</a:t>
            </a:r>
            <a:r>
              <a:rPr lang="en-US" sz="2200" dirty="0">
                <a:latin typeface="Aribau Grotesk Medium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86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26353-916D-4EF1-A7EE-ACEA923B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683" y="523540"/>
            <a:ext cx="10515600" cy="823912"/>
          </a:xfrm>
        </p:spPr>
        <p:txBody>
          <a:bodyPr/>
          <a:lstStyle/>
          <a:p>
            <a:r>
              <a:rPr lang="is-IS" dirty="0"/>
              <a:t>Aðrar breytingar - Yfirlit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04457-DB3C-4B4D-B335-E1FA41CE8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0727" y="1617925"/>
            <a:ext cx="10871743" cy="2691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s-IS" b="1" dirty="0"/>
              <a:t>Félagaskiptagluggar 2025 - tillögur</a:t>
            </a:r>
            <a:endParaRPr lang="is-IS" dirty="0"/>
          </a:p>
          <a:p>
            <a:pPr marL="0" indent="0">
              <a:buNone/>
            </a:pPr>
            <a:r>
              <a:rPr lang="en-US" b="1" dirty="0" err="1"/>
              <a:t>Félagaskiptagluggi</a:t>
            </a:r>
            <a:r>
              <a:rPr lang="en-US" b="1" dirty="0"/>
              <a:t> </a:t>
            </a:r>
            <a:r>
              <a:rPr lang="en-US" b="1" dirty="0" err="1"/>
              <a:t>Bestu</a:t>
            </a:r>
            <a:r>
              <a:rPr lang="en-US" b="1" dirty="0"/>
              <a:t> </a:t>
            </a:r>
            <a:r>
              <a:rPr lang="en-US" b="1" dirty="0" err="1"/>
              <a:t>deilda</a:t>
            </a:r>
            <a:r>
              <a:rPr lang="en-US" b="1" dirty="0"/>
              <a:t> </a:t>
            </a:r>
            <a:r>
              <a:rPr lang="en-US" b="1" dirty="0" err="1"/>
              <a:t>karla</a:t>
            </a:r>
            <a:r>
              <a:rPr lang="en-US" b="1" dirty="0"/>
              <a:t> </a:t>
            </a:r>
            <a:r>
              <a:rPr lang="en-US" b="1" dirty="0" err="1"/>
              <a:t>og</a:t>
            </a:r>
            <a:r>
              <a:rPr lang="en-US" b="1" dirty="0"/>
              <a:t> </a:t>
            </a:r>
            <a:r>
              <a:rPr lang="en-US" b="1" dirty="0" err="1"/>
              <a:t>kvenna</a:t>
            </a:r>
            <a:r>
              <a:rPr lang="en-US" b="1" dirty="0"/>
              <a:t>:</a:t>
            </a:r>
          </a:p>
          <a:p>
            <a:r>
              <a:rPr lang="en-US" dirty="0" err="1"/>
              <a:t>Fyrri</a:t>
            </a:r>
            <a:r>
              <a:rPr lang="en-US" dirty="0"/>
              <a:t> </a:t>
            </a:r>
            <a:r>
              <a:rPr lang="en-US" dirty="0" err="1"/>
              <a:t>gluggi</a:t>
            </a:r>
            <a:r>
              <a:rPr lang="en-US" dirty="0"/>
              <a:t> (12 </a:t>
            </a:r>
            <a:r>
              <a:rPr lang="en-US" dirty="0" err="1"/>
              <a:t>vikur</a:t>
            </a:r>
            <a:r>
              <a:rPr lang="en-US" dirty="0"/>
              <a:t>): 5. </a:t>
            </a:r>
            <a:r>
              <a:rPr lang="en-US" dirty="0" err="1"/>
              <a:t>febrúar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29. </a:t>
            </a:r>
            <a:r>
              <a:rPr lang="en-US" dirty="0" err="1"/>
              <a:t>apríl</a:t>
            </a:r>
            <a:r>
              <a:rPr lang="en-US" dirty="0"/>
              <a:t> 2026.</a:t>
            </a:r>
          </a:p>
          <a:p>
            <a:r>
              <a:rPr lang="en-US" dirty="0" err="1"/>
              <a:t>Sumargluggi</a:t>
            </a:r>
            <a:r>
              <a:rPr lang="en-US" dirty="0"/>
              <a:t> (4 </a:t>
            </a:r>
            <a:r>
              <a:rPr lang="en-US" dirty="0" err="1"/>
              <a:t>vikur</a:t>
            </a:r>
            <a:r>
              <a:rPr lang="en-US" dirty="0"/>
              <a:t>): 16. </a:t>
            </a:r>
            <a:r>
              <a:rPr lang="en-US" dirty="0" err="1"/>
              <a:t>júlí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12. </a:t>
            </a:r>
            <a:r>
              <a:rPr lang="en-US" dirty="0" err="1"/>
              <a:t>ágúst</a:t>
            </a:r>
            <a:r>
              <a:rPr lang="en-US" dirty="0"/>
              <a:t> 2026. </a:t>
            </a:r>
            <a:endParaRPr lang="is-I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BB4E6D-D2DB-A539-71BE-967561272558}"/>
              </a:ext>
            </a:extLst>
          </p:cNvPr>
          <p:cNvSpPr txBox="1"/>
          <p:nvPr/>
        </p:nvSpPr>
        <p:spPr>
          <a:xfrm>
            <a:off x="1140726" y="3494138"/>
            <a:ext cx="108717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Aribau Grotesk Medium"/>
              </a:rPr>
              <a:t>Félagaskiptagluggi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Lengjudeilda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og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kvenna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og</a:t>
            </a:r>
            <a:r>
              <a:rPr lang="en-US" sz="2200" b="1" dirty="0">
                <a:latin typeface="Aribau Grotesk Medium"/>
              </a:rPr>
              <a:t> 2. </a:t>
            </a:r>
            <a:r>
              <a:rPr lang="en-US" sz="2200" b="1" dirty="0" err="1">
                <a:latin typeface="Aribau Grotesk Medium"/>
              </a:rPr>
              <a:t>deildar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Fyrri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gluggi</a:t>
            </a:r>
            <a:r>
              <a:rPr lang="en-US" sz="2200" dirty="0">
                <a:latin typeface="Aribau Grotesk Medium"/>
              </a:rPr>
              <a:t> (12 </a:t>
            </a:r>
            <a:r>
              <a:rPr lang="en-US" sz="2200" dirty="0" err="1">
                <a:latin typeface="Aribau Grotesk Medium"/>
              </a:rPr>
              <a:t>vikur</a:t>
            </a:r>
            <a:r>
              <a:rPr lang="en-US" sz="2200" dirty="0">
                <a:latin typeface="Aribau Grotesk Medium"/>
              </a:rPr>
              <a:t>): 5. </a:t>
            </a:r>
            <a:r>
              <a:rPr lang="en-US" sz="2200" dirty="0" err="1">
                <a:latin typeface="Aribau Grotesk Medium"/>
              </a:rPr>
              <a:t>febrúar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til</a:t>
            </a:r>
            <a:r>
              <a:rPr lang="en-US" sz="2200" dirty="0">
                <a:latin typeface="Aribau Grotesk Medium"/>
              </a:rPr>
              <a:t> 29. </a:t>
            </a:r>
            <a:r>
              <a:rPr lang="en-US" sz="2200" dirty="0" err="1">
                <a:latin typeface="Aribau Grotesk Medium"/>
              </a:rPr>
              <a:t>apríl</a:t>
            </a:r>
            <a:r>
              <a:rPr lang="en-US" sz="2200" dirty="0">
                <a:latin typeface="Aribau Grotesk Medium"/>
              </a:rPr>
              <a:t>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Sérstakur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sumargluggi</a:t>
            </a:r>
            <a:r>
              <a:rPr lang="en-US" sz="2200" dirty="0">
                <a:latin typeface="Aribau Grotesk Medium"/>
              </a:rPr>
              <a:t> (2 </a:t>
            </a:r>
            <a:r>
              <a:rPr lang="en-US" sz="2200" dirty="0" err="1">
                <a:latin typeface="Aribau Grotesk Medium"/>
              </a:rPr>
              <a:t>vikur</a:t>
            </a:r>
            <a:r>
              <a:rPr lang="en-US" sz="2200" dirty="0">
                <a:latin typeface="Aribau Grotesk Medium"/>
              </a:rPr>
              <a:t>): 16. </a:t>
            </a:r>
            <a:r>
              <a:rPr lang="en-US" sz="2200" dirty="0" err="1">
                <a:latin typeface="Aribau Grotesk Medium"/>
              </a:rPr>
              <a:t>júlí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til</a:t>
            </a:r>
            <a:r>
              <a:rPr lang="en-US" sz="2200" dirty="0">
                <a:latin typeface="Aribau Grotesk Medium"/>
              </a:rPr>
              <a:t> 29. </a:t>
            </a:r>
            <a:r>
              <a:rPr lang="en-US" sz="2200" dirty="0" err="1">
                <a:latin typeface="Aribau Grotesk Medium"/>
              </a:rPr>
              <a:t>júlí</a:t>
            </a:r>
            <a:r>
              <a:rPr lang="en-US" sz="2200" dirty="0">
                <a:latin typeface="Aribau Grotesk Medium"/>
              </a:rPr>
              <a:t> 2026.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4B346E-D3F1-EFAD-8FB5-7F0CB350F469}"/>
              </a:ext>
            </a:extLst>
          </p:cNvPr>
          <p:cNvSpPr txBox="1"/>
          <p:nvPr/>
        </p:nvSpPr>
        <p:spPr>
          <a:xfrm>
            <a:off x="1140726" y="4895158"/>
            <a:ext cx="105234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Aribau Grotesk Medium"/>
              </a:rPr>
              <a:t>Félagaskiptagluggi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neðri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deilda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og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kvenna</a:t>
            </a:r>
            <a:r>
              <a:rPr lang="en-US" sz="2200" b="1" dirty="0">
                <a:latin typeface="Aribau Grotesk Medium"/>
              </a:rPr>
              <a:t> (2. </a:t>
            </a:r>
            <a:r>
              <a:rPr lang="en-US" sz="2200" b="1" dirty="0" err="1">
                <a:latin typeface="Aribau Grotesk Medium"/>
              </a:rPr>
              <a:t>deild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kvenna</a:t>
            </a:r>
            <a:r>
              <a:rPr lang="en-US" sz="2200" b="1" dirty="0">
                <a:latin typeface="Aribau Grotesk Medium"/>
              </a:rPr>
              <a:t>, 3. </a:t>
            </a:r>
            <a:r>
              <a:rPr lang="en-US" sz="2200" b="1" dirty="0" err="1">
                <a:latin typeface="Aribau Grotesk Medium"/>
              </a:rPr>
              <a:t>deild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, 4. </a:t>
            </a:r>
            <a:r>
              <a:rPr lang="en-US" sz="2200" b="1" dirty="0" err="1">
                <a:latin typeface="Aribau Grotesk Medium"/>
              </a:rPr>
              <a:t>deild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, 5. </a:t>
            </a:r>
            <a:r>
              <a:rPr lang="en-US" sz="2200" b="1" dirty="0" err="1">
                <a:latin typeface="Aribau Grotesk Medium"/>
              </a:rPr>
              <a:t>deild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og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Utandeild</a:t>
            </a:r>
            <a:r>
              <a:rPr lang="en-US" sz="2200" b="1" dirty="0">
                <a:latin typeface="Aribau Grotesk Medium"/>
              </a:rPr>
              <a:t> </a:t>
            </a:r>
            <a:r>
              <a:rPr lang="en-US" sz="2200" b="1" dirty="0" err="1">
                <a:latin typeface="Aribau Grotesk Medium"/>
              </a:rPr>
              <a:t>karla</a:t>
            </a:r>
            <a:r>
              <a:rPr lang="en-US" sz="2200" b="1" dirty="0">
                <a:latin typeface="Aribau Grotesk Medium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Félagaskiptagluggi</a:t>
            </a:r>
            <a:r>
              <a:rPr lang="en-US" sz="2200" dirty="0">
                <a:latin typeface="Aribau Grotesk Medium"/>
              </a:rPr>
              <a:t>: 4. </a:t>
            </a:r>
            <a:r>
              <a:rPr lang="en-US" sz="2200" dirty="0" err="1">
                <a:latin typeface="Aribau Grotesk Medium"/>
              </a:rPr>
              <a:t>febrúar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til</a:t>
            </a:r>
            <a:r>
              <a:rPr lang="en-US" sz="2200" dirty="0">
                <a:latin typeface="Aribau Grotesk Medium"/>
              </a:rPr>
              <a:t> 29. </a:t>
            </a:r>
            <a:r>
              <a:rPr lang="en-US" sz="2200" dirty="0" err="1">
                <a:latin typeface="Aribau Grotesk Medium"/>
              </a:rPr>
              <a:t>júlí</a:t>
            </a:r>
            <a:r>
              <a:rPr lang="en-US" sz="2200" dirty="0">
                <a:latin typeface="Aribau Grotesk Medium"/>
              </a:rPr>
              <a:t>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Aribau Grotesk Medium"/>
              </a:rPr>
              <a:t>Félagaskiptagluggi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yngri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flokka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opnar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við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lok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mótahalds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og</a:t>
            </a:r>
            <a:r>
              <a:rPr lang="en-US" sz="2200" dirty="0">
                <a:latin typeface="Aribau Grotesk Medium"/>
              </a:rPr>
              <a:t> </a:t>
            </a:r>
            <a:r>
              <a:rPr lang="en-US" sz="2200" dirty="0" err="1">
                <a:latin typeface="Aribau Grotesk Medium"/>
              </a:rPr>
              <a:t>lokar</a:t>
            </a:r>
            <a:r>
              <a:rPr lang="en-US" sz="2200" dirty="0">
                <a:latin typeface="Aribau Grotesk Medium"/>
              </a:rPr>
              <a:t> 29. </a:t>
            </a:r>
            <a:r>
              <a:rPr lang="en-US" sz="2200" dirty="0" err="1">
                <a:latin typeface="Aribau Grotesk Medium"/>
              </a:rPr>
              <a:t>júlí</a:t>
            </a:r>
            <a:r>
              <a:rPr lang="en-US" sz="2200" dirty="0">
                <a:latin typeface="Aribau Grotesk Medium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944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CB9F08-38A7-4906-B1B8-28D97B57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Takk fyrir.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1E26EA-0D3B-4278-AC51-C508D1A292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Axel Kári Vignisson</a:t>
            </a:r>
          </a:p>
          <a:p>
            <a:r>
              <a:rPr lang="en-US" dirty="0">
                <a:hlinkClick r:id="rId2"/>
              </a:rPr>
              <a:t>axel@ksi.is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383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st">
      <a:majorFont>
        <a:latin typeface="Aribau Grotesk"/>
        <a:ea typeface=""/>
        <a:cs typeface=""/>
      </a:majorFont>
      <a:minorFont>
        <a:latin typeface="Aribau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SÍ. Breytingar á lögum og reglugerðum 2020" id="{D282BCEB-09A4-407F-A43C-5E11F46549A2}" vid="{0C5E2A5A-6890-4335-92D7-D8F9720CBA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fd8cbcb-09c0-4236-a13e-7fbb70fd22f0">
      <UserInfo>
        <DisplayName>KSÍ - Haukur Hinriksson</DisplayName>
        <AccountId>14</AccountId>
        <AccountType/>
      </UserInfo>
    </SharedWithUsers>
    <lcf76f155ced4ddcb4097134ff3c332f xmlns="4fe02e14-3cbf-4cff-81a0-41d957db7f6a">
      <Terms xmlns="http://schemas.microsoft.com/office/infopath/2007/PartnerControls"/>
    </lcf76f155ced4ddcb4097134ff3c332f>
    <TaxCatchAll xmlns="6fd8cbcb-09c0-4236-a13e-7fbb70fd22f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7E720DF9C48E458F7F08EB54F750E7" ma:contentTypeVersion="18" ma:contentTypeDescription="Create a new document." ma:contentTypeScope="" ma:versionID="a711669d0aaf09b9d8b905fa9815d42f">
  <xsd:schema xmlns:xsd="http://www.w3.org/2001/XMLSchema" xmlns:xs="http://www.w3.org/2001/XMLSchema" xmlns:p="http://schemas.microsoft.com/office/2006/metadata/properties" xmlns:ns2="4fe02e14-3cbf-4cff-81a0-41d957db7f6a" xmlns:ns3="6fd8cbcb-09c0-4236-a13e-7fbb70fd22f0" targetNamespace="http://schemas.microsoft.com/office/2006/metadata/properties" ma:root="true" ma:fieldsID="adeb0e94a1c3b797b23936567524d3cb" ns2:_="" ns3:_="">
    <xsd:import namespace="4fe02e14-3cbf-4cff-81a0-41d957db7f6a"/>
    <xsd:import namespace="6fd8cbcb-09c0-4236-a13e-7fbb70fd22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e02e14-3cbf-4cff-81a0-41d957db7f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fdc27a2-a7ea-4258-b3cf-e7cd60bab1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8cbcb-09c0-4236-a13e-7fbb70fd22f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d10a934-3a40-4ec4-bb71-cc1e4e34ed5f}" ma:internalName="TaxCatchAll" ma:showField="CatchAllData" ma:web="6fd8cbcb-09c0-4236-a13e-7fbb70fd22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E5AC5D-CEFD-4E49-BCBF-B158EAAC97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3B6EF8-983F-4316-9A69-D772ECDC8921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8fef7a2a-8059-44f0-8144-efb679e16817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8e46d3e0-4cd2-4036-acf8-87ca8abba77a"/>
    <ds:schemaRef ds:uri="http://purl.org/dc/dcmitype/"/>
    <ds:schemaRef ds:uri="6fd8cbcb-09c0-4236-a13e-7fbb70fd22f0"/>
    <ds:schemaRef ds:uri="4fe02e14-3cbf-4cff-81a0-41d957db7f6a"/>
  </ds:schemaRefs>
</ds:datastoreItem>
</file>

<file path=customXml/itemProps3.xml><?xml version="1.0" encoding="utf-8"?>
<ds:datastoreItem xmlns:ds="http://schemas.openxmlformats.org/officeDocument/2006/customXml" ds:itemID="{8B9B26A1-875C-4C84-AABA-B2B5AB9442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e02e14-3cbf-4cff-81a0-41d957db7f6a"/>
    <ds:schemaRef ds:uri="6fd8cbcb-09c0-4236-a13e-7fbb70fd22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KSÍ. Breytingar á lögum og reglugerðum 2022</Template>
  <TotalTime>363</TotalTime>
  <Words>675</Words>
  <Application>Microsoft Office PowerPoint</Application>
  <PresentationFormat>Widescreen</PresentationFormat>
  <Paragraphs>80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Aribau Grotesk</vt:lpstr>
      <vt:lpstr>Aribau Grotesk Black</vt:lpstr>
      <vt:lpstr>Aribau Grotesk Light</vt:lpstr>
      <vt:lpstr>Aribau Grotesk Medium</vt:lpstr>
      <vt:lpstr>Calibri</vt:lpstr>
      <vt:lpstr>Office Theme</vt:lpstr>
      <vt:lpstr>Reglugerðabreytingar 2025</vt:lpstr>
      <vt:lpstr>Lög KSÍ  Breytingar samþykktar á ársþingi KSÍ 2025</vt:lpstr>
      <vt:lpstr>Lög KSÍ  Breytingar samþykktar á ársþingi KSÍ 2025</vt:lpstr>
      <vt:lpstr>Aðrar breytingar - Yfirlit</vt:lpstr>
      <vt:lpstr>Aðrar breytingar - Yfirlit</vt:lpstr>
      <vt:lpstr>Aðrar breytingar - Yfirlit</vt:lpstr>
      <vt:lpstr>Aðrar breytingar - Yfirlit</vt:lpstr>
      <vt:lpstr>Aðrar breytingar - Yfirlit</vt:lpstr>
      <vt:lpstr>Takk fyrir.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Reglugerðabreytingar 2022</dc:title>
  <dc:creator>KSÍ - Haukur Hinriksson</dc:creator>
  <cp:lastModifiedBy>KSÍ - Axel Kári Vignisson</cp:lastModifiedBy>
  <cp:revision>3</cp:revision>
  <dcterms:created xsi:type="dcterms:W3CDTF">2022-11-25T10:49:02Z</dcterms:created>
  <dcterms:modified xsi:type="dcterms:W3CDTF">2025-11-29T08:46:09Z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0x0101009B7E720DF9C48E458F7F08EB54F750E7</vt:lpwstr>
  </property>
</Properties>
</file>