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4" r:id="rId5"/>
  </p:sldMasterIdLst>
  <p:notesMasterIdLst>
    <p:notesMasterId r:id="rId22"/>
  </p:notesMasterIdLst>
  <p:sldIdLst>
    <p:sldId id="256" r:id="rId6"/>
    <p:sldId id="328" r:id="rId7"/>
    <p:sldId id="313" r:id="rId8"/>
    <p:sldId id="283" r:id="rId9"/>
    <p:sldId id="319" r:id="rId10"/>
    <p:sldId id="331" r:id="rId11"/>
    <p:sldId id="332" r:id="rId12"/>
    <p:sldId id="334" r:id="rId13"/>
    <p:sldId id="278" r:id="rId14"/>
    <p:sldId id="333" r:id="rId15"/>
    <p:sldId id="292" r:id="rId16"/>
    <p:sldId id="329" r:id="rId17"/>
    <p:sldId id="335" r:id="rId18"/>
    <p:sldId id="330" r:id="rId19"/>
    <p:sldId id="286" r:id="rId20"/>
    <p:sldId id="301" r:id="rId21"/>
  </p:sldIdLst>
  <p:sldSz cx="12192000" cy="6858000"/>
  <p:notesSz cx="6858000" cy="9144000"/>
  <p:defaultTextStyle>
    <a:defPPr>
      <a:defRPr lang="en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3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61AA6C-E84C-4F59-B1A9-BF631B9999C8}" v="17" dt="2025-11-28T10:03:07.3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6" autoAdjust="0"/>
    <p:restoredTop sz="96357" autoAdjust="0"/>
  </p:normalViewPr>
  <p:slideViewPr>
    <p:cSldViewPr snapToGrid="0" snapToObjects="1">
      <p:cViewPr varScale="1">
        <p:scale>
          <a:sx n="106" d="100"/>
          <a:sy n="106" d="100"/>
        </p:scale>
        <p:origin x="8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F9B9B-C0D7-4E82-9267-F6ADAC0A20CF}" type="datetimeFigureOut">
              <a:rPr lang="is-IS" smtClean="0"/>
              <a:t>28.11.2025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9E0AD6-8463-4DA9-B611-E097B9D76A9B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43167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9E0AD6-8463-4DA9-B611-E097B9D76A9B}" type="slidenum">
              <a:rPr lang="is-IS" smtClean="0"/>
              <a:t>9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11416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0A4C2-C9F2-5367-37E0-D9D294421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2B0D08-F031-121D-35EA-6A4AB40D37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BC8EA0-7EEB-9159-D70D-DDF9A44737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5F5288-D923-BAD8-8F60-D75D7B48D1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9E0AD6-8463-4DA9-B611-E097B9D76A9B}" type="slidenum">
              <a:rPr lang="is-IS" smtClean="0"/>
              <a:t>10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62150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large, animal, white, blue&#10;&#10;Description automatically generated">
            <a:extLst>
              <a:ext uri="{FF2B5EF4-FFF2-40B4-BE49-F238E27FC236}">
                <a16:creationId xmlns:a16="http://schemas.microsoft.com/office/drawing/2014/main" id="{459C9602-16A0-1F40-8880-05D4C7E459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B0F8BF5-0A01-434F-BAD4-A2106D17AF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37818" y="2677836"/>
            <a:ext cx="2158678" cy="9401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456138-C0AC-D84E-995F-EF2697DBAE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7187" y="2569483"/>
            <a:ext cx="6206613" cy="752015"/>
          </a:xfrm>
        </p:spPr>
        <p:txBody>
          <a:bodyPr anchor="ctr">
            <a:normAutofit/>
          </a:bodyPr>
          <a:lstStyle>
            <a:lvl1pPr algn="l">
              <a:defRPr sz="4200" b="1" i="0">
                <a:solidFill>
                  <a:schemeClr val="bg1"/>
                </a:solidFill>
                <a:latin typeface="Aribau Grotesk Black" pitchFamily="2" charset="0"/>
              </a:defRPr>
            </a:lvl1pPr>
          </a:lstStyle>
          <a:p>
            <a:r>
              <a:rPr lang="en-GB" dirty="0"/>
              <a:t>Click to add headline</a:t>
            </a:r>
            <a:endParaRPr lang="en-I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D37FAB-DE18-5A41-88FB-C3418A7FC2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47187" y="3246989"/>
            <a:ext cx="5520813" cy="1828800"/>
          </a:xfrm>
        </p:spPr>
        <p:txBody>
          <a:bodyPr>
            <a:normAutofit/>
          </a:bodyPr>
          <a:lstStyle>
            <a:lvl1pPr marL="0" indent="0" algn="l">
              <a:buNone/>
              <a:defRPr sz="3200" b="0" i="0">
                <a:solidFill>
                  <a:schemeClr val="bg1"/>
                </a:solidFill>
                <a:latin typeface="Aribau Grotesk 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458340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760B15-9C71-864F-8A8B-D6DA6F822B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997A7E-BC11-874C-8151-5C93977B5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Formanna- og framkvæmdastjórafundur KSÍ 27. nóvember 2021</a:t>
            </a:r>
            <a:endParaRPr lang="en-I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CE2F4F-C11C-D744-B7AE-6BE66A96E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00BFAD-7BC1-AA47-B2F3-88F7F1BDD08D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86003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B0B17-018A-42A3-B7BB-1B2881152E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725D3B-C51A-4EC2-BB64-496142CD07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C42DA-4D7E-40E6-927D-611C588DA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B4A20-D828-42B8-812B-2FFB17CF8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Formanna- og framkvæmdastjórafundur KSÍ 27. nóvember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2F40B-35BD-49DB-B6EA-ED44FA508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5A329-CB06-4DD1-A1D1-62552AF2278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91057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843C7-9397-4460-BDB4-B4AF78491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15E3E-9EBD-4C84-A4AB-57809DD50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DB273-3EDA-43CA-AB79-F3E26B63E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4DC10-C288-4E73-B885-187C96B3F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Formanna- og framkvæmdastjórafundur KSÍ 27. nóvember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F1B07-C24A-44C8-A076-2C287EF35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5A329-CB06-4DD1-A1D1-62552AF2278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29127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69265-CAC1-4164-AC69-1DB773FE7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02EBE9-42CF-4571-948C-7BBBA8BE0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B9189-35B2-44A6-87E4-408B9B382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CFCDB-1C74-4EAA-B306-C495410E6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Formanna- og framkvæmdastjórafundur KSÍ 27. nóvember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37CC2-C1B0-4DFB-B325-7C8AC25F3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5A329-CB06-4DD1-A1D1-62552AF2278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23256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51769-C38A-4531-979F-18DAED4F8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74EBA-457D-4BD7-A9D7-4CC1C8B79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67044-9F22-48EC-9467-9915E43A4F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7A6D55-AE96-4DC4-8D6B-BE63B146F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AF5769-B294-48EE-BF51-39C0702A1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Formanna- og framkvæmdastjórafundur KSÍ 27. nóvember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55EE57-E28A-4066-B580-AF439B4C6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5A329-CB06-4DD1-A1D1-62552AF2278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65488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1217C-86CE-4CE7-8910-DFBBFBE23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64159B-B762-4169-B33A-2B98A5955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8B4644-AB5D-4BC7-B2E8-E16159495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FDD5B9-8896-41DA-B678-78285CC887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7C5527-3A10-4A50-85ED-6DEED251B6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C5B055-1E92-4A51-BB3A-3EF07630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D6D574-C04F-4353-A132-8DEC395CF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Formanna- og framkvæmdastjórafundur KSÍ 27. nóvember 2021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C8A2AA-4101-42C0-B8B3-8E66756A0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5A329-CB06-4DD1-A1D1-62552AF2278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49454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53E71-F9D1-4297-8B35-EC8D134E6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8FF07B-889F-465B-A55C-E0AB853C7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F1418B-5638-4D04-BC6C-54466042B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Formanna- og framkvæmdastjórafundur KSÍ 27. nóvember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779532-1C58-4756-9BC2-3AA707DF3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5A329-CB06-4DD1-A1D1-62552AF2278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14291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8FE5F9-B4FB-4D4C-A918-E783A21DA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B03273-C554-414E-BF0E-574DF13D6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Formanna- og framkvæmdastjórafundur KSÍ 27. nóvember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88722A-166E-4EBA-A320-48D309CFE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5A329-CB06-4DD1-A1D1-62552AF2278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056951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E090A-B65A-444A-A734-7AF52D769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84CAA-89D0-49DE-B6CD-B4618BDD1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7EEAEB-780B-4F2F-94FD-9F2E110A8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04A919-0CE1-4E15-B7BD-DAD318230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522027-25ED-4036-A728-964C5179E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Formanna- og framkvæmdastjórafundur KSÍ 27. nóvember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8ED59-4681-4C8E-9C29-F283B99A9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5A329-CB06-4DD1-A1D1-62552AF2278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78913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6B2D3-1BDF-4538-AC3E-B18E14436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EF9DDD-5DF6-472D-A67C-43380DA8E3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241712-AB07-4E36-BB49-DC66EC4EAC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570C80-26B6-47E6-AEE5-57104D8BD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8F9A20-C30C-4948-8847-DF24B74C3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Formanna- og framkvæmdastjórafundur KSÍ 27. nóvember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F0061-C273-42BA-B9A1-C6ACE942E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5A329-CB06-4DD1-A1D1-62552AF2278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24900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man, standing, surfing, holding&#10;&#10;Description automatically generated">
            <a:extLst>
              <a:ext uri="{FF2B5EF4-FFF2-40B4-BE49-F238E27FC236}">
                <a16:creationId xmlns:a16="http://schemas.microsoft.com/office/drawing/2014/main" id="{9EE9BD9D-2951-DA43-A7E9-10126DE7B7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4D3383-9E69-FB4E-90BD-F600806642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587" y="371048"/>
            <a:ext cx="2158680" cy="9401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456138-C0AC-D84E-995F-EF2697DBAE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7187" y="2569483"/>
            <a:ext cx="6206613" cy="752015"/>
          </a:xfrm>
        </p:spPr>
        <p:txBody>
          <a:bodyPr anchor="ctr">
            <a:normAutofit/>
          </a:bodyPr>
          <a:lstStyle>
            <a:lvl1pPr algn="l">
              <a:defRPr sz="4200" b="1" i="0">
                <a:solidFill>
                  <a:srgbClr val="1323E2"/>
                </a:solidFill>
                <a:latin typeface="Aribau Grotesk Black" pitchFamily="2" charset="0"/>
              </a:defRPr>
            </a:lvl1pPr>
          </a:lstStyle>
          <a:p>
            <a:r>
              <a:rPr lang="en-GB" dirty="0"/>
              <a:t>Click to add headline</a:t>
            </a:r>
            <a:endParaRPr lang="en-I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D37FAB-DE18-5A41-88FB-C3418A7FC2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47187" y="3246989"/>
            <a:ext cx="5520813" cy="1828800"/>
          </a:xfrm>
        </p:spPr>
        <p:txBody>
          <a:bodyPr>
            <a:normAutofit/>
          </a:bodyPr>
          <a:lstStyle>
            <a:lvl1pPr marL="0" indent="0" algn="l">
              <a:buNone/>
              <a:defRPr sz="3200" b="0" i="0">
                <a:solidFill>
                  <a:srgbClr val="1323E2"/>
                </a:solidFill>
                <a:latin typeface="Aribau Grotesk 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30676552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E6D15-FD7E-4417-81ED-C02AF6217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CAC037-CF25-4AC0-854E-F34516B08D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93163-0A6A-421E-B7E7-DDD4B3559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F240B-41D6-4EED-A173-19AB2B2B9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Formanna- og framkvæmdastjórafundur KSÍ 27. nóvember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08519-1577-4D4F-BA80-2E1828880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5A329-CB06-4DD1-A1D1-62552AF2278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593158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EE393E-EB63-4F78-ADB3-B153AE2377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E42F10-2689-4E88-867C-64188C1D89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3E28E-ED24-4D36-8604-062628ED8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AF6810-FC81-4337-9F61-D2A5A5A19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Formanna- og framkvæmdastjórafundur KSÍ 27. nóvember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3BBE0-86CC-4AF3-8835-9E1F18996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5A329-CB06-4DD1-A1D1-62552AF2278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66502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D2E73-C794-BF46-8476-E4118C851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2872" y="851514"/>
            <a:ext cx="9150927" cy="1325563"/>
          </a:xfrm>
        </p:spPr>
        <p:txBody>
          <a:bodyPr anchor="b">
            <a:normAutofit/>
          </a:bodyPr>
          <a:lstStyle>
            <a:lvl1pPr>
              <a:defRPr sz="3200">
                <a:solidFill>
                  <a:srgbClr val="1323E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E35D3-74DE-E74D-ABAD-AE7D52BB3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2872" y="2177077"/>
            <a:ext cx="9150928" cy="328093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50373F-6EFE-BD41-81E0-C12F9D0EB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Formanna- og framkvæmdastjórafundur KSÍ 27. nóvember 2021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1903120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large&#10;&#10;Description automatically generated">
            <a:extLst>
              <a:ext uri="{FF2B5EF4-FFF2-40B4-BE49-F238E27FC236}">
                <a16:creationId xmlns:a16="http://schemas.microsoft.com/office/drawing/2014/main" id="{4CBB4539-71BF-004E-A627-EAB2A3DA6F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EBA48E-41D9-5948-809E-34FE4DEEEA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1592" y="2678984"/>
            <a:ext cx="797407" cy="3472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D37D80-CD59-0547-A5C4-AF8B6A692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0" y="1682842"/>
            <a:ext cx="8147049" cy="1500187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717C73-F326-DE4E-A7CC-E5B4F1D3C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00400" y="3162858"/>
            <a:ext cx="8147050" cy="1341905"/>
          </a:xfrm>
        </p:spPr>
        <p:txBody>
          <a:bodyPr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Aribau Grotesk Light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2450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man, standing, holding, white&#10;&#10;Description automatically generated">
            <a:extLst>
              <a:ext uri="{FF2B5EF4-FFF2-40B4-BE49-F238E27FC236}">
                <a16:creationId xmlns:a16="http://schemas.microsoft.com/office/drawing/2014/main" id="{09E67A18-C079-1C4B-AA8D-00D92A7A32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DE91C1-ACD9-DB41-8056-D7DC0EA584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1591" y="2678984"/>
            <a:ext cx="797407" cy="3472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D37D80-CD59-0547-A5C4-AF8B6A692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0" y="1682842"/>
            <a:ext cx="8147049" cy="1500187"/>
          </a:xfrm>
        </p:spPr>
        <p:txBody>
          <a:bodyPr anchor="b">
            <a:normAutofit/>
          </a:bodyPr>
          <a:lstStyle>
            <a:lvl1pPr>
              <a:defRPr sz="3200">
                <a:solidFill>
                  <a:srgbClr val="1323E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717C73-F326-DE4E-A7CC-E5B4F1D3C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00400" y="3162858"/>
            <a:ext cx="8147050" cy="1341905"/>
          </a:xfrm>
        </p:spPr>
        <p:txBody>
          <a:bodyPr>
            <a:normAutofit/>
          </a:bodyPr>
          <a:lstStyle>
            <a:lvl1pPr marL="0" indent="0">
              <a:buNone/>
              <a:defRPr sz="2200" b="0" i="0">
                <a:solidFill>
                  <a:srgbClr val="1323E2"/>
                </a:solidFill>
                <a:latin typeface="Aribau Grotesk Light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8322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white background&#10;&#10;Description automatically generated">
            <a:extLst>
              <a:ext uri="{FF2B5EF4-FFF2-40B4-BE49-F238E27FC236}">
                <a16:creationId xmlns:a16="http://schemas.microsoft.com/office/drawing/2014/main" id="{67FA5EDC-912F-284A-BB03-53A07D8C89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EBA48E-41D9-5948-809E-34FE4DEEEA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1592" y="2678984"/>
            <a:ext cx="797407" cy="3472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D37D80-CD59-0547-A5C4-AF8B6A692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0" y="1682842"/>
            <a:ext cx="8147049" cy="1500187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717C73-F326-DE4E-A7CC-E5B4F1D3C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00400" y="3162858"/>
            <a:ext cx="8147050" cy="1341905"/>
          </a:xfrm>
        </p:spPr>
        <p:txBody>
          <a:bodyPr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Aribau Grotesk Light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0911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EC5F0-1D55-D943-98DF-F4FB6E650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11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F2BAE-F479-E64B-9ED3-071881ECFD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03597"/>
            <a:ext cx="5181600" cy="35733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F80712-6324-D445-9CC7-CDE7A1F1A6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03597"/>
            <a:ext cx="5181600" cy="35733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A36D47-95CD-774F-B545-F7E7956BB2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0DD7FF-E840-A94C-A032-104477D9A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Formanna- og framkvæmdastjórafundur KSÍ 27. nóvember 2021</a:t>
            </a:r>
            <a:endParaRPr lang="en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BF32C4-CA6C-5A49-A293-2DA950266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00BFAD-7BC1-AA47-B2F3-88F7F1BDD08D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726086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B51B3-8064-8344-8222-A1024B062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774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E1474B-052D-704E-AB1D-981C08F52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39950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latin typeface="Aribau Grotesk Medium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0BE618-4BEB-4845-B1F8-C53B357575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06725"/>
            <a:ext cx="5157787" cy="3182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14B8CC-6B1C-0E47-A127-A34830D012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39950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latin typeface="Aribau Grotesk Medium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E32754-2939-734B-9FBD-10B2D2E918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06725"/>
            <a:ext cx="5183188" cy="3182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9A88B7-05C4-5A43-8098-9B60391826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A4107F-A3ED-7C4C-A859-79F2E096B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Formanna- og framkvæmdastjórafundur KSÍ 27. nóvember 2021</a:t>
            </a:r>
            <a:endParaRPr lang="en-I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0CF00C-FCE2-F141-87F8-46292222A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00BFAD-7BC1-AA47-B2F3-88F7F1BDD08D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177694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6FFCA-B88B-4146-9DC6-63184C62A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313E0D-5D48-7A40-8265-5BF8A1B139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FB03BB-649B-0240-A53A-DD0BFE14A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Formanna- og framkvæmdastjórafundur KSÍ 27. nóvember 2021</a:t>
            </a:r>
            <a:endParaRPr lang="en-I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CD9FFD-6E59-604D-A9D0-2D2E98698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00BFAD-7BC1-AA47-B2F3-88F7F1BDD08D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971465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37B6F0-4E13-004C-BA0D-89E1141E4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50928" cy="18119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lang="en-I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A7D57-68C6-6F4D-80CE-795014FB1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02870" y="2436073"/>
            <a:ext cx="9150929" cy="3740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E0218-6106-9A42-BF2A-DB79204C67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s-IS"/>
              <a:t>Formanna- og framkvæmdastjórafundur KSÍ 27. nóvember 2021</a:t>
            </a:r>
            <a:endParaRPr lang="en-I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18C893-9B01-4D47-9EF5-E297303E599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204500" y="1817894"/>
            <a:ext cx="409000" cy="886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8971F0-3BA3-9041-89A9-778D7309C3B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987500" y="6312041"/>
            <a:ext cx="409000" cy="886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6A79BE-61C9-4732-A7BE-3075C7B1573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54587" y="371048"/>
            <a:ext cx="1486169" cy="64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686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1" r:id="rId4"/>
    <p:sldLayoutId id="2147483662" r:id="rId5"/>
    <p:sldLayoutId id="2147483663" r:id="rId6"/>
    <p:sldLayoutId id="2147483652" r:id="rId7"/>
    <p:sldLayoutId id="2147483653" r:id="rId8"/>
    <p:sldLayoutId id="2147483654" r:id="rId9"/>
    <p:sldLayoutId id="2147483655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1323E2"/>
          </a:solidFill>
          <a:latin typeface="Aribau Grotesk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00000"/>
        </a:buClr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Aribau Grotesk Ligh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00000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bau Grotesk Ligh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bau Grotesk Ligh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00000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bau Grotesk Ligh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00000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bau Grotesk Ligh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CF0391-1AAC-4881-A6D7-C7F534C20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895D39-3FC4-474D-B6AE-320CD523D9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57EF3-2B17-4FDB-AFE4-B4D375594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7BCB2-290C-4834-B55C-A69BA8621D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s-IS"/>
              <a:t>Formanna- og framkvæmdastjórafundur KSÍ 27. nóvember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796AC-1BA9-42C7-B570-AB3D1FFC01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5A329-CB06-4DD1-A1D1-62552AF2278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7432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birkir@ksi.is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9B66D-370D-9C4D-AC95-7730DD7E50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4099" y="2569483"/>
            <a:ext cx="7309701" cy="1220092"/>
          </a:xfrm>
        </p:spPr>
        <p:txBody>
          <a:bodyPr>
            <a:normAutofit fontScale="90000"/>
          </a:bodyPr>
          <a:lstStyle/>
          <a:p>
            <a:r>
              <a:rPr lang="is-IS" dirty="0"/>
              <a:t>Formanna- og framkvæmdastjórafundur KSÍ 2025</a:t>
            </a:r>
            <a:endParaRPr lang="en-I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99E87B-9009-6E4B-8562-E4426F2263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4099" y="3246989"/>
            <a:ext cx="6623901" cy="1828800"/>
          </a:xfrm>
        </p:spPr>
        <p:txBody>
          <a:bodyPr>
            <a:normAutofit/>
          </a:bodyPr>
          <a:lstStyle/>
          <a:p>
            <a:endParaRPr lang="is-IS" dirty="0"/>
          </a:p>
          <a:p>
            <a:endParaRPr lang="is-IS" sz="4000" b="1" dirty="0"/>
          </a:p>
        </p:txBody>
      </p:sp>
    </p:spTree>
    <p:extLst>
      <p:ext uri="{BB962C8B-B14F-4D97-AF65-F5344CB8AC3E}">
        <p14:creationId xmlns:p14="http://schemas.microsoft.com/office/powerpoint/2010/main" val="3434498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DD6C23-4389-813F-94E2-7E5BFFBE0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0A868E-8C51-2AA1-BE59-60378A4C0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7196" y="851514"/>
            <a:ext cx="7376604" cy="728711"/>
          </a:xfrm>
        </p:spPr>
        <p:txBody>
          <a:bodyPr/>
          <a:lstStyle/>
          <a:p>
            <a:r>
              <a:rPr lang="is-IS" sz="4400" dirty="0"/>
              <a:t>Leikdagar 2026 - Drög</a:t>
            </a:r>
            <a:endParaRPr lang="is-I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2B7A3E0-24DA-18B4-971D-86DDBE8DB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947" y="1981760"/>
            <a:ext cx="10777491" cy="382940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is-IS" sz="2800" b="1" dirty="0"/>
              <a:t>Lengjudeild karla</a:t>
            </a:r>
            <a:r>
              <a:rPr lang="is-IS" sz="2800" dirty="0"/>
              <a:t>		Hefst um 25. apríl og lýkur 19. september (Ú)</a:t>
            </a:r>
          </a:p>
          <a:p>
            <a:r>
              <a:rPr lang="is-IS" sz="2800" dirty="0"/>
              <a:t>22. umferð lýkur 5. september </a:t>
            </a:r>
          </a:p>
          <a:p>
            <a:r>
              <a:rPr lang="is-IS" sz="2800" dirty="0"/>
              <a:t>Vestri í UEFA keppnum félagsliða</a:t>
            </a:r>
          </a:p>
          <a:p>
            <a:pPr marL="0" indent="0">
              <a:buNone/>
            </a:pPr>
            <a:endParaRPr lang="is-IS" sz="2800" dirty="0"/>
          </a:p>
          <a:p>
            <a:pPr marL="0" indent="0">
              <a:buNone/>
            </a:pPr>
            <a:r>
              <a:rPr lang="is-IS" sz="2800" b="1" dirty="0"/>
              <a:t>Lengjudeild kvenna</a:t>
            </a:r>
            <a:r>
              <a:rPr lang="is-IS" sz="2800" dirty="0"/>
              <a:t>	Hefst um 2. maí og lýkur 12. september</a:t>
            </a:r>
          </a:p>
          <a:p>
            <a:pPr marL="0" indent="0">
              <a:buNone/>
            </a:pPr>
            <a:endParaRPr lang="is-IS" sz="2000" b="1" dirty="0"/>
          </a:p>
        </p:txBody>
      </p:sp>
    </p:spTree>
    <p:extLst>
      <p:ext uri="{BB962C8B-B14F-4D97-AF65-F5344CB8AC3E}">
        <p14:creationId xmlns:p14="http://schemas.microsoft.com/office/powerpoint/2010/main" val="2724283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9C44A7-9E80-42CB-922E-D899CE8EE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7196" y="851514"/>
            <a:ext cx="7376604" cy="728711"/>
          </a:xfrm>
        </p:spPr>
        <p:txBody>
          <a:bodyPr/>
          <a:lstStyle/>
          <a:p>
            <a:r>
              <a:rPr lang="is-IS" sz="4400" dirty="0"/>
              <a:t>Leikdagar 2026 - Drög</a:t>
            </a:r>
            <a:endParaRPr lang="is-I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31491C-1765-40EF-A2BB-95407C03B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948" y="1901858"/>
            <a:ext cx="10696852" cy="382940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is-IS" sz="2800" b="1" dirty="0"/>
              <a:t>2. deild karla</a:t>
            </a:r>
            <a:r>
              <a:rPr lang="is-IS" sz="2800" dirty="0"/>
              <a:t>		Hefst um 1. maí og lýkur 12. september</a:t>
            </a:r>
          </a:p>
          <a:p>
            <a:pPr marL="0" indent="0">
              <a:buNone/>
            </a:pPr>
            <a:r>
              <a:rPr lang="is-IS" sz="2800" b="1" dirty="0"/>
              <a:t>2. deild kvenna</a:t>
            </a:r>
            <a:r>
              <a:rPr lang="is-IS" sz="2800" dirty="0"/>
              <a:t>		Hefst um 8. maí og lýkur 12. september</a:t>
            </a:r>
          </a:p>
          <a:p>
            <a:pPr marL="0" indent="0">
              <a:buNone/>
            </a:pPr>
            <a:r>
              <a:rPr lang="is-IS" sz="2800" b="1" dirty="0"/>
              <a:t>3. deild karla</a:t>
            </a:r>
            <a:r>
              <a:rPr lang="is-IS" sz="2800" dirty="0"/>
              <a:t>		Hefst um 1. maí og lýkur 12. september</a:t>
            </a:r>
          </a:p>
          <a:p>
            <a:pPr marL="0" indent="0">
              <a:buNone/>
            </a:pPr>
            <a:r>
              <a:rPr lang="is-IS" sz="2800" b="1" dirty="0"/>
              <a:t>4. deild karla</a:t>
            </a:r>
            <a:r>
              <a:rPr lang="is-IS" sz="2800" dirty="0"/>
              <a:t>		Hefst um 7. maí og lýkur 10. september</a:t>
            </a:r>
          </a:p>
          <a:p>
            <a:pPr marL="0" indent="0">
              <a:buNone/>
            </a:pPr>
            <a:r>
              <a:rPr lang="is-IS" sz="2800" b="1" dirty="0"/>
              <a:t>5. deild karla</a:t>
            </a:r>
            <a:r>
              <a:rPr lang="is-IS" sz="2800" dirty="0"/>
              <a:t>		Hefst um 10. maí og lýkur 10. september</a:t>
            </a:r>
          </a:p>
          <a:p>
            <a:pPr marL="0" indent="0">
              <a:buNone/>
            </a:pPr>
            <a:r>
              <a:rPr lang="is-IS" sz="2800" b="1" dirty="0"/>
              <a:t>Utandeild karla</a:t>
            </a:r>
            <a:r>
              <a:rPr lang="is-IS" sz="2800" dirty="0"/>
              <a:t>		Hefst um 15. maí og lýkur 1. september</a:t>
            </a:r>
          </a:p>
          <a:p>
            <a:pPr marL="0" indent="0">
              <a:buNone/>
            </a:pPr>
            <a:r>
              <a:rPr lang="is-IS" sz="2800" b="1" dirty="0"/>
              <a:t>Bikarkeppni neðri deilda</a:t>
            </a:r>
            <a:r>
              <a:rPr lang="is-IS" sz="2800" dirty="0"/>
              <a:t>	Hefst um 2. júní og lýkur 25. september</a:t>
            </a:r>
          </a:p>
        </p:txBody>
      </p:sp>
    </p:spTree>
    <p:extLst>
      <p:ext uri="{BB962C8B-B14F-4D97-AF65-F5344CB8AC3E}">
        <p14:creationId xmlns:p14="http://schemas.microsoft.com/office/powerpoint/2010/main" val="2835625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3ADA2-6A91-40DE-B47B-FFD915CCA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7F47E4-3550-CC8C-63D1-00B44F6CB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7064" y="2177076"/>
            <a:ext cx="10316736" cy="382940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is-IS" dirty="0"/>
          </a:p>
          <a:p>
            <a:pPr marL="0" indent="0">
              <a:buNone/>
            </a:pPr>
            <a:endParaRPr lang="is-IS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7D9629B6-DCEC-9E6C-2C37-E7AEC43A5CE4}"/>
              </a:ext>
            </a:extLst>
          </p:cNvPr>
          <p:cNvSpPr txBox="1">
            <a:spLocks/>
          </p:cNvSpPr>
          <p:nvPr/>
        </p:nvSpPr>
        <p:spPr>
          <a:xfrm>
            <a:off x="1037064" y="2177076"/>
            <a:ext cx="10316736" cy="36791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00000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Aribau Grotesk Ligh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00000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Aribau Grotesk Ligh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00000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Aribau Grotesk Ligh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00000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Aribau Grotesk Ligh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00000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Aribau Grotesk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en-US" sz="28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s-IS" sz="2800" dirty="0">
              <a:latin typeface="+mn-lt"/>
            </a:endParaRPr>
          </a:p>
          <a:p>
            <a:endParaRPr lang="is-IS" sz="2800" dirty="0">
              <a:latin typeface="+mn-lt"/>
            </a:endParaRPr>
          </a:p>
          <a:p>
            <a:endParaRPr lang="is-IS" sz="2800" dirty="0">
              <a:latin typeface="+mn-lt"/>
            </a:endParaRPr>
          </a:p>
          <a:p>
            <a:endParaRPr lang="is-IS" sz="28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01B361-5C2F-5A4C-A0B6-AC301615BEBB}"/>
              </a:ext>
            </a:extLst>
          </p:cNvPr>
          <p:cNvSpPr txBox="1"/>
          <p:nvPr/>
        </p:nvSpPr>
        <p:spPr>
          <a:xfrm>
            <a:off x="3137648" y="304802"/>
            <a:ext cx="54505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4400" b="1" dirty="0">
                <a:solidFill>
                  <a:schemeClr val="accent1">
                    <a:lumMod val="75000"/>
                  </a:schemeClr>
                </a:solidFill>
              </a:rPr>
              <a:t>Frumdrög !</a:t>
            </a:r>
            <a:r>
              <a:rPr lang="is-IS" sz="2000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17FF905-7D0F-BE00-C683-E5F486380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444" y="1153867"/>
            <a:ext cx="11541512" cy="542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047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712117-2BAB-C014-E22E-0A738CA3B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169C76-EDCB-31DF-31FE-89AE65BF3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948" y="1570163"/>
            <a:ext cx="10696852" cy="434654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is-IS" sz="5200" b="1" dirty="0">
                <a:solidFill>
                  <a:srgbClr val="1323E2"/>
                </a:solidFill>
              </a:rPr>
              <a:t>Leikdagar 2026 – Óskir félaga</a:t>
            </a:r>
          </a:p>
          <a:p>
            <a:pPr marL="0" indent="0">
              <a:buNone/>
            </a:pPr>
            <a:endParaRPr lang="is-IS" sz="3200" b="1" dirty="0">
              <a:solidFill>
                <a:srgbClr val="1323E2"/>
              </a:solidFill>
            </a:endParaRPr>
          </a:p>
          <a:p>
            <a:pPr marL="0" indent="0">
              <a:buNone/>
            </a:pPr>
            <a:r>
              <a:rPr lang="is-IS" sz="3900" b="1" dirty="0">
                <a:solidFill>
                  <a:srgbClr val="1323E2"/>
                </a:solidFill>
              </a:rPr>
              <a:t>Um leið og búið verður að birta drög að leikdögum Lengjubikarsins, þá hefst niðurröðun leikja í Íslandsmóti meistaraflokka.</a:t>
            </a:r>
          </a:p>
          <a:p>
            <a:pPr marL="0" indent="0">
              <a:buNone/>
            </a:pPr>
            <a:endParaRPr lang="is-IS" sz="3900" b="1" dirty="0">
              <a:solidFill>
                <a:srgbClr val="1323E2"/>
              </a:solidFill>
            </a:endParaRPr>
          </a:p>
          <a:p>
            <a:pPr marL="0" indent="0">
              <a:buNone/>
            </a:pPr>
            <a:r>
              <a:rPr lang="is-IS" sz="3900" b="1" dirty="0">
                <a:solidFill>
                  <a:srgbClr val="1323E2"/>
                </a:solidFill>
              </a:rPr>
              <a:t>Ef félög hafa einhverjar óskir fram að færa varðandi niðurröðun, þá er mikilvægt að koma þeim strax á netfangið </a:t>
            </a:r>
            <a:r>
              <a:rPr lang="is-IS" sz="3900" b="1" dirty="0">
                <a:solidFill>
                  <a:srgbClr val="1323E2"/>
                </a:solidFill>
                <a:hlinkClick r:id="rId2"/>
              </a:rPr>
              <a:t>birkir@ksi.is</a:t>
            </a:r>
            <a:endParaRPr lang="is-IS" sz="3900" b="1" dirty="0">
              <a:solidFill>
                <a:srgbClr val="1323E2"/>
              </a:solidFill>
            </a:endParaRPr>
          </a:p>
          <a:p>
            <a:pPr marL="0" indent="0">
              <a:buNone/>
            </a:pPr>
            <a:endParaRPr lang="is-IS" sz="3900" b="1" dirty="0">
              <a:solidFill>
                <a:srgbClr val="1323E2"/>
              </a:solidFill>
            </a:endParaRPr>
          </a:p>
          <a:p>
            <a:pPr marL="0" indent="0">
              <a:buNone/>
            </a:pPr>
            <a:endParaRPr lang="is-IS" sz="3900" b="1" dirty="0">
              <a:solidFill>
                <a:srgbClr val="1323E2"/>
              </a:solidFill>
            </a:endParaRPr>
          </a:p>
          <a:p>
            <a:pPr marL="0" indent="0">
              <a:buNone/>
            </a:pPr>
            <a:endParaRPr lang="is-IS" sz="3900" b="1" dirty="0">
              <a:solidFill>
                <a:srgbClr val="1323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391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7708E7-049C-E1C2-6261-99775C63C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C360BB-5CE6-DD02-C7A8-3DCB930EC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064" y="851514"/>
            <a:ext cx="10316736" cy="1325563"/>
          </a:xfrm>
        </p:spPr>
        <p:txBody>
          <a:bodyPr>
            <a:normAutofit fontScale="90000"/>
          </a:bodyPr>
          <a:lstStyle/>
          <a:p>
            <a:br>
              <a:rPr lang="is-IS" sz="4400" dirty="0">
                <a:latin typeface="Aribau Grotesk Black"/>
              </a:rPr>
            </a:br>
            <a:br>
              <a:rPr lang="is-IS" sz="4400" dirty="0">
                <a:latin typeface="Aribau Grotesk Black"/>
              </a:rPr>
            </a:br>
            <a:br>
              <a:rPr lang="is-IS" sz="4400" dirty="0">
                <a:latin typeface="Aribau Grotesk Black"/>
              </a:rPr>
            </a:br>
            <a:endParaRPr lang="is-IS" sz="4400">
              <a:latin typeface="Aribau Grotesk Black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979D25-B03B-27FB-F877-5DC77334C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7063" y="2177077"/>
            <a:ext cx="10316737" cy="328093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is-IS" dirty="0"/>
          </a:p>
          <a:p>
            <a:pPr marL="0" indent="0">
              <a:buNone/>
            </a:pPr>
            <a:endParaRPr lang="is-I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4653FA-A72C-300D-1AB2-080D21D61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625" y="3142049"/>
            <a:ext cx="8240532" cy="110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362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9C44A7-9E80-42CB-922E-D899CE8EE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0680" y="851514"/>
            <a:ext cx="7758344" cy="844121"/>
          </a:xfrm>
        </p:spPr>
        <p:txBody>
          <a:bodyPr>
            <a:normAutofit/>
          </a:bodyPr>
          <a:lstStyle/>
          <a:p>
            <a:r>
              <a:rPr lang="is-IS" sz="4800" dirty="0"/>
              <a:t>Lengjubikarinn 2026</a:t>
            </a:r>
            <a:endParaRPr lang="is-IS" sz="3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31491C-1765-40EF-A2BB-95407C03B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7064" y="1972235"/>
            <a:ext cx="10356320" cy="4150659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buNone/>
            </a:pPr>
            <a:endParaRPr lang="is-IS" sz="2000" b="1" dirty="0">
              <a:solidFill>
                <a:srgbClr val="1323E2"/>
              </a:solidFill>
              <a:latin typeface="Aribau Grotesk Light"/>
            </a:endParaRPr>
          </a:p>
          <a:p>
            <a:pPr marL="0" indent="0">
              <a:buNone/>
            </a:pPr>
            <a:r>
              <a:rPr lang="is-IS" sz="4600" b="1" dirty="0">
                <a:solidFill>
                  <a:srgbClr val="1323E2"/>
                </a:solidFill>
                <a:latin typeface="Aribau Grotesk Light"/>
              </a:rPr>
              <a:t>Vinna við niðurröðun leikja er hafin. </a:t>
            </a:r>
          </a:p>
          <a:p>
            <a:pPr marL="0" indent="0">
              <a:buNone/>
            </a:pPr>
            <a:endParaRPr lang="is-IS" sz="1700" b="1" dirty="0">
              <a:solidFill>
                <a:srgbClr val="1323E2"/>
              </a:solidFill>
              <a:latin typeface="Aribau Grotesk Light"/>
            </a:endParaRPr>
          </a:p>
          <a:p>
            <a:pPr marL="0" indent="0">
              <a:buNone/>
            </a:pPr>
            <a:r>
              <a:rPr lang="is-IS" sz="4600" b="1" dirty="0">
                <a:solidFill>
                  <a:srgbClr val="1323E2"/>
                </a:solidFill>
                <a:latin typeface="Aribau Grotesk Light"/>
              </a:rPr>
              <a:t>Drög leikja og riðlaskipting verður birt í fyrri hluta desember.</a:t>
            </a:r>
          </a:p>
          <a:p>
            <a:pPr marL="0" indent="0">
              <a:buNone/>
            </a:pPr>
            <a:endParaRPr lang="is-IS" sz="4600" b="1" dirty="0">
              <a:solidFill>
                <a:srgbClr val="1323E2"/>
              </a:solidFill>
              <a:latin typeface="Aribau Grotesk Light"/>
            </a:endParaRPr>
          </a:p>
          <a:p>
            <a:pPr marL="0" indent="0">
              <a:buNone/>
            </a:pPr>
            <a:r>
              <a:rPr lang="is-IS" sz="4600" b="1" dirty="0">
                <a:solidFill>
                  <a:srgbClr val="1323E2"/>
                </a:solidFill>
                <a:latin typeface="Aribau Grotesk Light"/>
              </a:rPr>
              <a:t>Færsla á leikdögum í Mjólkurbikar karla mun hafa einhver árhrif á leikdaga Lengjubikarsins.</a:t>
            </a:r>
          </a:p>
          <a:p>
            <a:pPr marL="0" indent="0">
              <a:buNone/>
            </a:pPr>
            <a:endParaRPr lang="is-IS" sz="2900" b="1" dirty="0">
              <a:solidFill>
                <a:srgbClr val="1323E2"/>
              </a:solidFill>
              <a:latin typeface="Aribau Grotesk Light"/>
            </a:endParaRPr>
          </a:p>
          <a:p>
            <a:pPr marL="0" indent="0">
              <a:buNone/>
            </a:pPr>
            <a:r>
              <a:rPr lang="is-IS" sz="4600" b="1" dirty="0">
                <a:solidFill>
                  <a:srgbClr val="1323E2"/>
                </a:solidFill>
                <a:latin typeface="Aribau Grotesk Light"/>
              </a:rPr>
              <a:t>Æfingaferðir félaga – Sendið upplýsingar strax á birkir@ksi.is</a:t>
            </a:r>
          </a:p>
          <a:p>
            <a:pPr marL="0" indent="0">
              <a:buNone/>
            </a:pPr>
            <a:endParaRPr lang="is-IS" sz="3200" dirty="0">
              <a:solidFill>
                <a:srgbClr val="1323E2"/>
              </a:solidFill>
              <a:latin typeface="Aribau Grotesk Light"/>
            </a:endParaRPr>
          </a:p>
          <a:p>
            <a:pPr marL="0" indent="0">
              <a:buNone/>
            </a:pPr>
            <a:endParaRPr lang="is-IS" sz="3200" dirty="0">
              <a:solidFill>
                <a:srgbClr val="1323E2"/>
              </a:solidFill>
              <a:latin typeface="Aribau Grotesk Light"/>
            </a:endParaRP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995622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9B66D-370D-9C4D-AC95-7730DD7E50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sz="4400" dirty="0"/>
              <a:t>Takk </a:t>
            </a:r>
            <a:endParaRPr lang="en-I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99E87B-9009-6E4B-8562-E4426F2263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585170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BF4E89-C29B-6BAD-BEDC-7F020DDD3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07DE730-C0C0-B566-0ED0-9E2A0E638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064" y="851514"/>
            <a:ext cx="10316736" cy="1325563"/>
          </a:xfrm>
        </p:spPr>
        <p:txBody>
          <a:bodyPr>
            <a:normAutofit fontScale="90000"/>
          </a:bodyPr>
          <a:lstStyle/>
          <a:p>
            <a:br>
              <a:rPr lang="is-IS" sz="4400" dirty="0">
                <a:latin typeface="Aribau Grotesk Black"/>
              </a:rPr>
            </a:br>
            <a:br>
              <a:rPr lang="is-IS" sz="4400" dirty="0">
                <a:latin typeface="Aribau Grotesk Black"/>
              </a:rPr>
            </a:br>
            <a:br>
              <a:rPr lang="is-IS" sz="4400" dirty="0">
                <a:latin typeface="Aribau Grotesk Black"/>
              </a:rPr>
            </a:br>
            <a:endParaRPr lang="is-IS" sz="4400">
              <a:latin typeface="Aribau Grotesk Black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E8AB7F-7DA1-6A81-D5CB-EBB6206ED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7063" y="2177077"/>
            <a:ext cx="10316737" cy="328093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is-IS" dirty="0"/>
          </a:p>
          <a:p>
            <a:pPr marL="0" indent="0">
              <a:buNone/>
            </a:pPr>
            <a:endParaRPr lang="is-I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989246-73B3-4696-074F-DD1031C4EDCF}"/>
              </a:ext>
            </a:extLst>
          </p:cNvPr>
          <p:cNvSpPr txBox="1"/>
          <p:nvPr/>
        </p:nvSpPr>
        <p:spPr>
          <a:xfrm>
            <a:off x="689517" y="2538512"/>
            <a:ext cx="11303700" cy="2123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600" b="1" dirty="0" err="1">
                <a:solidFill>
                  <a:srgbClr val="1323E2"/>
                </a:solidFill>
                <a:latin typeface="Aribau Grotesk Black"/>
              </a:rPr>
              <a:t>Íslandsmót</a:t>
            </a:r>
            <a:r>
              <a:rPr lang="en-US" sz="6600" b="1" dirty="0">
                <a:solidFill>
                  <a:srgbClr val="1323E2"/>
                </a:solidFill>
                <a:latin typeface="Aribau Grotesk Black"/>
              </a:rPr>
              <a:t> og </a:t>
            </a:r>
            <a:r>
              <a:rPr lang="en-US" sz="6600" b="1" dirty="0" err="1">
                <a:solidFill>
                  <a:srgbClr val="1323E2"/>
                </a:solidFill>
                <a:latin typeface="Aribau Grotesk Black"/>
              </a:rPr>
              <a:t>bikarkeppnir</a:t>
            </a:r>
            <a:endParaRPr lang="en-US" sz="6600" b="1" dirty="0">
              <a:solidFill>
                <a:srgbClr val="1323E2"/>
              </a:solidFill>
              <a:latin typeface="Aribau Grotesk Black"/>
            </a:endParaRPr>
          </a:p>
          <a:p>
            <a:pPr algn="ctr"/>
            <a:r>
              <a:rPr lang="en-US" sz="6600" b="1" dirty="0" err="1">
                <a:solidFill>
                  <a:srgbClr val="1323E2"/>
                </a:solidFill>
                <a:latin typeface="Aribau Grotesk Black"/>
              </a:rPr>
              <a:t>Leikdagar</a:t>
            </a:r>
            <a:endParaRPr lang="is-IS" b="1" dirty="0">
              <a:solidFill>
                <a:srgbClr val="1323E2"/>
              </a:solidFill>
              <a:latin typeface="Aribau Grotesk Black"/>
            </a:endParaRPr>
          </a:p>
        </p:txBody>
      </p:sp>
    </p:spTree>
    <p:extLst>
      <p:ext uri="{BB962C8B-B14F-4D97-AF65-F5344CB8AC3E}">
        <p14:creationId xmlns:p14="http://schemas.microsoft.com/office/powerpoint/2010/main" val="3850742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89790C-341A-69D5-69E6-39FCC886B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2F64C6-D9B6-DAD3-CB01-68014A79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064" y="851514"/>
            <a:ext cx="10316736" cy="1325563"/>
          </a:xfrm>
        </p:spPr>
        <p:txBody>
          <a:bodyPr>
            <a:normAutofit fontScale="90000"/>
          </a:bodyPr>
          <a:lstStyle/>
          <a:p>
            <a:br>
              <a:rPr lang="is-IS" sz="4400" dirty="0">
                <a:latin typeface="Aribau Grotesk Black"/>
              </a:rPr>
            </a:br>
            <a:br>
              <a:rPr lang="is-IS" sz="4400" dirty="0">
                <a:latin typeface="Aribau Grotesk Black"/>
              </a:rPr>
            </a:br>
            <a:br>
              <a:rPr lang="is-IS" sz="4400" dirty="0">
                <a:latin typeface="Aribau Grotesk Black"/>
              </a:rPr>
            </a:br>
            <a:endParaRPr lang="is-IS" sz="4400">
              <a:latin typeface="Aribau Grotesk Black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5BF34F-6E09-E7E2-6A39-DC9372F39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7063" y="2177077"/>
            <a:ext cx="10316737" cy="328093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is-IS" dirty="0"/>
          </a:p>
          <a:p>
            <a:pPr marL="0" indent="0">
              <a:buNone/>
            </a:pPr>
            <a:endParaRPr lang="is-I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FC525E-A873-A731-EC31-F220D6A144E4}"/>
              </a:ext>
            </a:extLst>
          </p:cNvPr>
          <p:cNvSpPr txBox="1"/>
          <p:nvPr/>
        </p:nvSpPr>
        <p:spPr>
          <a:xfrm>
            <a:off x="689517" y="1399993"/>
            <a:ext cx="11303700" cy="47705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is-IS" b="1" dirty="0">
              <a:solidFill>
                <a:srgbClr val="1323E2"/>
              </a:solidFill>
              <a:latin typeface="Aribau Grotesk Black"/>
            </a:endParaRPr>
          </a:p>
          <a:p>
            <a:r>
              <a:rPr lang="is-IS" sz="4000" b="1" dirty="0">
                <a:solidFill>
                  <a:srgbClr val="1323E2"/>
                </a:solidFill>
                <a:latin typeface="Aribau Grotesk Black"/>
              </a:rPr>
              <a:t>Helstu áskoranir okkar vegna niðurröðunar leikja:</a:t>
            </a:r>
          </a:p>
          <a:p>
            <a:endParaRPr lang="is-IS" sz="3600" b="1" dirty="0">
              <a:solidFill>
                <a:srgbClr val="1323E2"/>
              </a:solidFill>
              <a:latin typeface="Aribau Grotesk Black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s-IS" sz="3600" b="1" dirty="0">
                <a:solidFill>
                  <a:srgbClr val="1323E2"/>
                </a:solidFill>
                <a:latin typeface="Aribau Grotesk Black"/>
              </a:rPr>
              <a:t>Breytt landsleikjahlé karla og kvenna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s-IS" sz="3600" b="1" dirty="0">
                <a:solidFill>
                  <a:srgbClr val="1323E2"/>
                </a:solidFill>
                <a:latin typeface="Aribau Grotesk Black"/>
              </a:rPr>
              <a:t>Þátttaka liða í UEFA félagsliða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s-IS" sz="3600" b="1" dirty="0">
                <a:solidFill>
                  <a:srgbClr val="1323E2"/>
                </a:solidFill>
                <a:latin typeface="Aribau Grotesk Black"/>
              </a:rPr>
              <a:t>Íslenska vorið og haustið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s-IS" sz="3600" b="1" dirty="0">
                <a:solidFill>
                  <a:srgbClr val="1323E2"/>
                </a:solidFill>
                <a:latin typeface="Aribau Grotesk Black"/>
              </a:rPr>
              <a:t>Notkun varavalla </a:t>
            </a:r>
          </a:p>
          <a:p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445305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31491C-1765-40EF-A2BB-95407C03B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7064" y="2177076"/>
            <a:ext cx="10316736" cy="382940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is-IS" dirty="0"/>
          </a:p>
          <a:p>
            <a:pPr marL="0" indent="0">
              <a:buNone/>
            </a:pPr>
            <a:endParaRPr lang="is-IS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E97CDB68-0E38-6D1D-E5D2-C58FC39954B4}"/>
              </a:ext>
            </a:extLst>
          </p:cNvPr>
          <p:cNvSpPr txBox="1">
            <a:spLocks/>
          </p:cNvSpPr>
          <p:nvPr/>
        </p:nvSpPr>
        <p:spPr>
          <a:xfrm>
            <a:off x="1037064" y="2177076"/>
            <a:ext cx="10316736" cy="36791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00000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Aribau Grotesk Ligh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00000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Aribau Grotesk Ligh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00000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Aribau Grotesk Ligh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00000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Aribau Grotesk Ligh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00000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Aribau Grotesk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en-US" sz="28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s-IS" sz="2800" dirty="0">
              <a:latin typeface="+mn-lt"/>
            </a:endParaRPr>
          </a:p>
          <a:p>
            <a:endParaRPr lang="is-IS" sz="2800" dirty="0">
              <a:latin typeface="+mn-lt"/>
            </a:endParaRPr>
          </a:p>
          <a:p>
            <a:endParaRPr lang="is-IS" sz="2800" dirty="0">
              <a:latin typeface="+mn-lt"/>
            </a:endParaRPr>
          </a:p>
          <a:p>
            <a:endParaRPr lang="is-IS" sz="28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A5C5BA-4D65-DD1E-6755-C29EA0697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256" y="1155001"/>
            <a:ext cx="11484864" cy="47275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0A03CA-E8AA-6311-1FE6-131DB8E29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225" y="5962646"/>
            <a:ext cx="97155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934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48767-3244-5B0A-8844-3075023CF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2EF530-04C0-4E41-85F1-83D93247B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064" y="851514"/>
            <a:ext cx="10316736" cy="1325563"/>
          </a:xfrm>
        </p:spPr>
        <p:txBody>
          <a:bodyPr>
            <a:normAutofit fontScale="90000"/>
          </a:bodyPr>
          <a:lstStyle/>
          <a:p>
            <a:br>
              <a:rPr lang="is-IS" sz="4400" dirty="0">
                <a:latin typeface="Aribau Grotesk Black"/>
              </a:rPr>
            </a:br>
            <a:br>
              <a:rPr lang="is-IS" sz="4400" dirty="0">
                <a:latin typeface="Aribau Grotesk Black"/>
              </a:rPr>
            </a:br>
            <a:br>
              <a:rPr lang="is-IS" sz="4400" dirty="0">
                <a:latin typeface="Aribau Grotesk Black"/>
              </a:rPr>
            </a:br>
            <a:endParaRPr lang="is-IS" sz="4400">
              <a:latin typeface="Aribau Grotesk Black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50745C-D222-A077-3666-EBDE6B2A1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7063" y="2177077"/>
            <a:ext cx="10316737" cy="328093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is-IS" dirty="0"/>
          </a:p>
          <a:p>
            <a:pPr marL="0" indent="0">
              <a:buNone/>
            </a:pPr>
            <a:endParaRPr lang="is-I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079AE3-B881-92B2-DF21-98A24D5ED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2090179"/>
            <a:ext cx="3930134" cy="16660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B05F89-E758-D7DF-DB3F-7526A89D6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8235" y="2288521"/>
            <a:ext cx="2162455" cy="21624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60E865-5EE5-0F74-D80B-BFCCE6FB08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0" y="3749488"/>
            <a:ext cx="1905000" cy="1905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2CDF0E-A2B2-D9DC-A68B-22E3E14A09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8700" y="1666313"/>
            <a:ext cx="25146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487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4556ED-5D74-FFEA-3725-75E4F4D312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19FE55-3FDB-95A9-8556-C24723167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064" y="851514"/>
            <a:ext cx="10316736" cy="1325563"/>
          </a:xfrm>
        </p:spPr>
        <p:txBody>
          <a:bodyPr>
            <a:normAutofit fontScale="90000"/>
          </a:bodyPr>
          <a:lstStyle/>
          <a:p>
            <a:br>
              <a:rPr lang="is-IS" sz="4400" dirty="0">
                <a:latin typeface="Aribau Grotesk Black"/>
              </a:rPr>
            </a:br>
            <a:br>
              <a:rPr lang="is-IS" sz="4400" dirty="0">
                <a:latin typeface="Aribau Grotesk Black"/>
              </a:rPr>
            </a:br>
            <a:br>
              <a:rPr lang="is-IS" sz="4400" dirty="0">
                <a:latin typeface="Aribau Grotesk Black"/>
              </a:rPr>
            </a:br>
            <a:endParaRPr lang="is-IS" sz="4400">
              <a:latin typeface="Aribau Grotesk Black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E8F74A-3447-9C39-56E4-51F7998D7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7063" y="2177077"/>
            <a:ext cx="10316737" cy="328093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is-IS" dirty="0"/>
          </a:p>
          <a:p>
            <a:pPr marL="0" indent="0">
              <a:buNone/>
            </a:pPr>
            <a:endParaRPr lang="is-I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286C03-42E3-8EAC-7123-9CF9E9EF0D2D}"/>
              </a:ext>
            </a:extLst>
          </p:cNvPr>
          <p:cNvSpPr txBox="1"/>
          <p:nvPr/>
        </p:nvSpPr>
        <p:spPr>
          <a:xfrm>
            <a:off x="689517" y="1107385"/>
            <a:ext cx="11303700" cy="71404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s-IS" sz="4000" b="1" dirty="0">
                <a:solidFill>
                  <a:srgbClr val="1323E2"/>
                </a:solidFill>
                <a:latin typeface="Aribau Grotesk Black"/>
              </a:rPr>
              <a:t>Leikdagar (</a:t>
            </a:r>
            <a:r>
              <a:rPr lang="is-IS" sz="4000" b="1" dirty="0" err="1">
                <a:solidFill>
                  <a:srgbClr val="1323E2"/>
                </a:solidFill>
                <a:latin typeface="Aribau Grotesk Black"/>
              </a:rPr>
              <a:t>slottin</a:t>
            </a:r>
            <a:r>
              <a:rPr lang="is-IS" sz="4000" b="1" dirty="0">
                <a:solidFill>
                  <a:srgbClr val="1323E2"/>
                </a:solidFill>
                <a:latin typeface="Aribau Grotesk Black"/>
              </a:rPr>
              <a:t>) sem gera þarf ráð fyrir við skipulag Bestu deildar karla (</a:t>
            </a:r>
            <a:r>
              <a:rPr lang="is-IS" sz="4000" b="1" u="sng" dirty="0">
                <a:solidFill>
                  <a:srgbClr val="1323E2"/>
                </a:solidFill>
                <a:latin typeface="Aribau Grotesk Black"/>
              </a:rPr>
              <a:t>apríl – október</a:t>
            </a:r>
            <a:r>
              <a:rPr lang="is-IS" sz="4000" b="1" dirty="0">
                <a:solidFill>
                  <a:srgbClr val="1323E2"/>
                </a:solidFill>
                <a:latin typeface="Aribau Grotesk Black"/>
              </a:rPr>
              <a:t>). </a:t>
            </a:r>
            <a:endParaRPr lang="is-IS" sz="3600" b="1" dirty="0">
              <a:solidFill>
                <a:srgbClr val="1323E2"/>
              </a:solidFill>
              <a:latin typeface="Aribau Grotesk Black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is-IS" sz="3600" b="1" dirty="0">
              <a:solidFill>
                <a:srgbClr val="1323E2"/>
              </a:solidFill>
              <a:latin typeface="Aribau Grotesk Black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s-IS" sz="3600" b="1" dirty="0">
                <a:solidFill>
                  <a:srgbClr val="1323E2"/>
                </a:solidFill>
                <a:latin typeface="Aribau Grotesk Black"/>
              </a:rPr>
              <a:t>Besta deild karla:		 27 leikdagar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s-IS" sz="3600" b="1" dirty="0">
                <a:solidFill>
                  <a:srgbClr val="1323E2"/>
                </a:solidFill>
                <a:latin typeface="Aribau Grotesk Black"/>
              </a:rPr>
              <a:t>Mjólkurbikar karla:		 5 leikdagar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s-IS" sz="3600" b="1" dirty="0">
                <a:solidFill>
                  <a:srgbClr val="1323E2"/>
                </a:solidFill>
                <a:latin typeface="Aribau Grotesk Black"/>
              </a:rPr>
              <a:t>Meistarakeppni karla:	 1 leikdagur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s-IS" sz="3600" b="1" dirty="0">
                <a:solidFill>
                  <a:srgbClr val="1323E2"/>
                </a:solidFill>
                <a:latin typeface="Aribau Grotesk Black"/>
              </a:rPr>
              <a:t>Landsleikir:				 6 leikdagar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s-IS" sz="3600" b="1" dirty="0">
                <a:solidFill>
                  <a:srgbClr val="1323E2"/>
                </a:solidFill>
                <a:latin typeface="Aribau Grotesk Black"/>
              </a:rPr>
              <a:t>UEFA félagsliða			 10 leikdagar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s-IS" sz="3600" b="1" dirty="0">
                <a:solidFill>
                  <a:srgbClr val="1323E2"/>
                </a:solidFill>
                <a:latin typeface="Aribau Grotesk Black"/>
              </a:rPr>
              <a:t>Færslur v/ UEFA félagsliða 2 leikdagar</a:t>
            </a:r>
          </a:p>
          <a:p>
            <a:endParaRPr lang="is-IS" sz="1600" b="1" dirty="0">
              <a:solidFill>
                <a:srgbClr val="1323E2"/>
              </a:solidFill>
              <a:latin typeface="Aribau Grotesk Black"/>
            </a:endParaRPr>
          </a:p>
          <a:p>
            <a:pPr algn="ctr"/>
            <a:r>
              <a:rPr lang="is-IS" sz="4400" b="1" dirty="0">
                <a:solidFill>
                  <a:srgbClr val="1323E2"/>
                </a:solidFill>
                <a:latin typeface="Aribau Grotesk Black"/>
              </a:rPr>
              <a:t>	</a:t>
            </a:r>
            <a:r>
              <a:rPr lang="is-IS" sz="3600" b="1" dirty="0">
                <a:solidFill>
                  <a:srgbClr val="1323E2"/>
                </a:solidFill>
                <a:latin typeface="Aribau Grotesk Black"/>
              </a:rPr>
              <a:t>	</a:t>
            </a:r>
          </a:p>
          <a:p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069029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62D490-AEF6-9E23-1711-445B434DF9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7F298A-4218-03A2-63A5-75C1C5508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064" y="851514"/>
            <a:ext cx="10316736" cy="1325563"/>
          </a:xfrm>
        </p:spPr>
        <p:txBody>
          <a:bodyPr>
            <a:normAutofit fontScale="90000"/>
          </a:bodyPr>
          <a:lstStyle/>
          <a:p>
            <a:br>
              <a:rPr lang="is-IS" sz="4400" dirty="0">
                <a:latin typeface="Aribau Grotesk Black"/>
              </a:rPr>
            </a:br>
            <a:br>
              <a:rPr lang="is-IS" sz="4400" dirty="0">
                <a:latin typeface="Aribau Grotesk Black"/>
              </a:rPr>
            </a:br>
            <a:br>
              <a:rPr lang="is-IS" sz="4400" dirty="0">
                <a:latin typeface="Aribau Grotesk Black"/>
              </a:rPr>
            </a:br>
            <a:endParaRPr lang="is-IS" sz="4400">
              <a:latin typeface="Aribau Grotesk Black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C8DB75-B9B4-6CFC-EF21-9C33E551A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7063" y="2177077"/>
            <a:ext cx="10316737" cy="328093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is-IS" dirty="0"/>
          </a:p>
          <a:p>
            <a:pPr marL="0" indent="0">
              <a:buNone/>
            </a:pPr>
            <a:endParaRPr lang="is-I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F4B340-6688-7698-1AE9-8533455AF7CF}"/>
              </a:ext>
            </a:extLst>
          </p:cNvPr>
          <p:cNvSpPr txBox="1"/>
          <p:nvPr/>
        </p:nvSpPr>
        <p:spPr>
          <a:xfrm>
            <a:off x="689517" y="1107385"/>
            <a:ext cx="11303700" cy="51398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s-IS" sz="4000" b="1" dirty="0">
                <a:solidFill>
                  <a:srgbClr val="1323E2"/>
                </a:solidFill>
                <a:latin typeface="Aribau Grotesk Black"/>
              </a:rPr>
              <a:t>Þetta gerir </a:t>
            </a:r>
            <a:r>
              <a:rPr lang="is-IS" sz="4000" b="1" dirty="0">
                <a:solidFill>
                  <a:srgbClr val="FF0000"/>
                </a:solidFill>
                <a:latin typeface="Aribau Grotesk Black"/>
              </a:rPr>
              <a:t>51</a:t>
            </a:r>
            <a:r>
              <a:rPr lang="is-IS" sz="4000" b="1" dirty="0">
                <a:solidFill>
                  <a:srgbClr val="1323E2"/>
                </a:solidFill>
                <a:latin typeface="Aribau Grotesk Black"/>
              </a:rPr>
              <a:t> leikdag á </a:t>
            </a:r>
            <a:r>
              <a:rPr lang="is-IS" sz="4000" b="1" dirty="0">
                <a:solidFill>
                  <a:srgbClr val="FF0000"/>
                </a:solidFill>
                <a:latin typeface="Aribau Grotesk Black"/>
              </a:rPr>
              <a:t>30</a:t>
            </a:r>
            <a:r>
              <a:rPr lang="is-IS" sz="4000" b="1" dirty="0">
                <a:solidFill>
                  <a:srgbClr val="1323E2"/>
                </a:solidFill>
                <a:latin typeface="Aribau Grotesk Black"/>
              </a:rPr>
              <a:t> vikum í apríl til október sem KSÍ þarf að koma fyrir hjá leikmönnum Bestu deildar karla…. </a:t>
            </a:r>
          </a:p>
          <a:p>
            <a:endParaRPr lang="is-IS" sz="2000" b="1" dirty="0">
              <a:solidFill>
                <a:srgbClr val="1323E2"/>
              </a:solidFill>
              <a:latin typeface="Aribau Grotesk Black"/>
            </a:endParaRPr>
          </a:p>
          <a:p>
            <a:r>
              <a:rPr lang="is-IS" sz="4000" b="1" i="1" dirty="0">
                <a:solidFill>
                  <a:srgbClr val="1323E2"/>
                </a:solidFill>
                <a:latin typeface="Aribau Grotesk Black"/>
              </a:rPr>
              <a:t>Þess vegna þarf að byrja snemma í apríl og enda seint í október.</a:t>
            </a:r>
          </a:p>
          <a:p>
            <a:endParaRPr lang="is-IS" sz="2400" b="1" dirty="0">
              <a:solidFill>
                <a:srgbClr val="1323E2"/>
              </a:solidFill>
              <a:latin typeface="Aribau Grotesk Black"/>
            </a:endParaRPr>
          </a:p>
          <a:p>
            <a:r>
              <a:rPr lang="is-IS" sz="4000" b="1" dirty="0">
                <a:solidFill>
                  <a:srgbClr val="1323E2"/>
                </a:solidFill>
                <a:latin typeface="Aribau Grotesk Black"/>
              </a:rPr>
              <a:t>Leikir í jan til mars og nóvember/desember ekki inn í þessum tölum.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635691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DCC4CF-FDD0-FC3F-A14D-4716FF21A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CB5E17-2428-CBE9-26BF-45FA3CB3D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064" y="851514"/>
            <a:ext cx="10316736" cy="1325563"/>
          </a:xfrm>
        </p:spPr>
        <p:txBody>
          <a:bodyPr>
            <a:normAutofit fontScale="90000"/>
          </a:bodyPr>
          <a:lstStyle/>
          <a:p>
            <a:br>
              <a:rPr lang="is-IS" sz="4400" dirty="0">
                <a:latin typeface="Aribau Grotesk Black"/>
              </a:rPr>
            </a:br>
            <a:br>
              <a:rPr lang="is-IS" sz="4400" dirty="0">
                <a:latin typeface="Aribau Grotesk Black"/>
              </a:rPr>
            </a:br>
            <a:br>
              <a:rPr lang="is-IS" sz="4400" dirty="0">
                <a:latin typeface="Aribau Grotesk Black"/>
              </a:rPr>
            </a:br>
            <a:endParaRPr lang="is-IS" sz="4400">
              <a:latin typeface="Aribau Grotesk Black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320F8F-4A04-C8AF-5511-362DA5CA3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7063" y="2177077"/>
            <a:ext cx="10316737" cy="328093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is-IS" dirty="0"/>
          </a:p>
          <a:p>
            <a:pPr marL="0" indent="0">
              <a:buNone/>
            </a:pPr>
            <a:endParaRPr lang="is-I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C53C28-CE0B-105F-1C02-32F84EAA37B3}"/>
              </a:ext>
            </a:extLst>
          </p:cNvPr>
          <p:cNvSpPr txBox="1"/>
          <p:nvPr/>
        </p:nvSpPr>
        <p:spPr>
          <a:xfrm>
            <a:off x="689517" y="1107385"/>
            <a:ext cx="11303700" cy="71404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s-IS" sz="4000" b="1" dirty="0">
                <a:solidFill>
                  <a:srgbClr val="1323E2"/>
                </a:solidFill>
                <a:latin typeface="Aribau Grotesk Black"/>
              </a:rPr>
              <a:t>Sambærilegar tölur fyrir Bestu deild kvenna eru </a:t>
            </a:r>
            <a:r>
              <a:rPr lang="is-IS" sz="4000" b="1" dirty="0">
                <a:solidFill>
                  <a:srgbClr val="FF0000"/>
                </a:solidFill>
                <a:latin typeface="Aribau Grotesk Black"/>
              </a:rPr>
              <a:t>41 leikdagur</a:t>
            </a:r>
            <a:r>
              <a:rPr lang="is-IS" sz="4000" b="1" dirty="0">
                <a:solidFill>
                  <a:srgbClr val="1323E2"/>
                </a:solidFill>
                <a:latin typeface="Aribau Grotesk Black"/>
              </a:rPr>
              <a:t> í </a:t>
            </a:r>
            <a:r>
              <a:rPr lang="is-IS" sz="4000" b="1" u="sng" dirty="0">
                <a:solidFill>
                  <a:srgbClr val="1323E2"/>
                </a:solidFill>
                <a:latin typeface="Aribau Grotesk Black"/>
              </a:rPr>
              <a:t>apríl – október </a:t>
            </a:r>
            <a:r>
              <a:rPr lang="is-IS" sz="4000" b="1" dirty="0">
                <a:solidFill>
                  <a:srgbClr val="1323E2"/>
                </a:solidFill>
                <a:latin typeface="Aribau Grotesk Black"/>
              </a:rPr>
              <a:t>á 24 vikum.</a:t>
            </a:r>
            <a:endParaRPr lang="is-IS" sz="3600" b="1" dirty="0">
              <a:solidFill>
                <a:srgbClr val="1323E2"/>
              </a:solidFill>
              <a:latin typeface="Aribau Grotesk Black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is-IS" sz="3600" b="1" dirty="0">
              <a:solidFill>
                <a:srgbClr val="1323E2"/>
              </a:solidFill>
              <a:latin typeface="Aribau Grotesk Black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s-IS" sz="3600" b="1" dirty="0">
                <a:solidFill>
                  <a:srgbClr val="1323E2"/>
                </a:solidFill>
                <a:latin typeface="Aribau Grotesk Black"/>
              </a:rPr>
              <a:t>Besta deild kvenna:		 23 leikdagar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s-IS" sz="3600" b="1" dirty="0">
                <a:solidFill>
                  <a:srgbClr val="1323E2"/>
                </a:solidFill>
                <a:latin typeface="Aribau Grotesk Black"/>
              </a:rPr>
              <a:t>Mjólkurbikar kvenna:	 4 leikdagar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s-IS" sz="3600" b="1" dirty="0">
                <a:solidFill>
                  <a:srgbClr val="1323E2"/>
                </a:solidFill>
                <a:latin typeface="Aribau Grotesk Black"/>
              </a:rPr>
              <a:t>Meistarakeppni kvenna:	 1 leikdagur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s-IS" sz="3600" b="1" dirty="0">
                <a:solidFill>
                  <a:srgbClr val="1323E2"/>
                </a:solidFill>
                <a:latin typeface="Aribau Grotesk Black"/>
              </a:rPr>
              <a:t>Landsleikir:				 6 leikdagar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s-IS" sz="3600" b="1" dirty="0">
                <a:solidFill>
                  <a:srgbClr val="1323E2"/>
                </a:solidFill>
                <a:latin typeface="Aribau Grotesk Black"/>
              </a:rPr>
              <a:t>UEFA félagsliða			 6 leikdagar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s-IS" sz="3600" b="1" dirty="0">
                <a:solidFill>
                  <a:srgbClr val="1323E2"/>
                </a:solidFill>
                <a:latin typeface="Aribau Grotesk Black"/>
              </a:rPr>
              <a:t>Færslur v/ UEFA félagsliða 1 leikdagur</a:t>
            </a:r>
          </a:p>
          <a:p>
            <a:endParaRPr lang="is-IS" sz="1600" b="1" dirty="0">
              <a:solidFill>
                <a:srgbClr val="1323E2"/>
              </a:solidFill>
              <a:latin typeface="Aribau Grotesk Black"/>
            </a:endParaRPr>
          </a:p>
          <a:p>
            <a:pPr algn="ctr"/>
            <a:r>
              <a:rPr lang="is-IS" sz="4400" b="1" dirty="0">
                <a:solidFill>
                  <a:srgbClr val="1323E2"/>
                </a:solidFill>
                <a:latin typeface="Aribau Grotesk Black"/>
              </a:rPr>
              <a:t>	</a:t>
            </a:r>
            <a:r>
              <a:rPr lang="is-IS" sz="3600" b="1" dirty="0">
                <a:solidFill>
                  <a:srgbClr val="1323E2"/>
                </a:solidFill>
                <a:latin typeface="Aribau Grotesk Black"/>
              </a:rPr>
              <a:t>	</a:t>
            </a:r>
          </a:p>
          <a:p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229436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9C44A7-9E80-42CB-922E-D899CE8EE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7196" y="851514"/>
            <a:ext cx="7376604" cy="728711"/>
          </a:xfrm>
        </p:spPr>
        <p:txBody>
          <a:bodyPr/>
          <a:lstStyle/>
          <a:p>
            <a:r>
              <a:rPr lang="is-IS" sz="4400" dirty="0"/>
              <a:t>Leikdagar 2026 - Drög</a:t>
            </a:r>
            <a:endParaRPr lang="is-I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31491C-1765-40EF-A2BB-95407C03B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947" y="1981760"/>
            <a:ext cx="10777491" cy="382940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is-IS" sz="2800" b="1" dirty="0"/>
              <a:t>Besta deild karla</a:t>
            </a:r>
            <a:r>
              <a:rPr lang="is-IS" sz="2800" dirty="0"/>
              <a:t>		Hefst um 10. apríl og lýkur 25. október</a:t>
            </a:r>
          </a:p>
          <a:p>
            <a:pPr marL="0" indent="0">
              <a:buNone/>
            </a:pPr>
            <a:r>
              <a:rPr lang="is-IS" sz="2800" b="1" dirty="0"/>
              <a:t>Mjólkurbikar karla</a:t>
            </a:r>
            <a:r>
              <a:rPr lang="is-IS" sz="2800" dirty="0"/>
              <a:t>		Hefst 19. mars (forkeppni) Úrslitleikur 11. sept.</a:t>
            </a:r>
          </a:p>
          <a:p>
            <a:r>
              <a:rPr lang="is-IS" sz="2800" dirty="0"/>
              <a:t>32-liða úrslit Mjólkurbikars karla verða um páska, 3. – 6. apríl.</a:t>
            </a:r>
          </a:p>
          <a:p>
            <a:pPr marL="0" indent="0">
              <a:buNone/>
            </a:pPr>
            <a:endParaRPr lang="is-IS" sz="2800" dirty="0"/>
          </a:p>
          <a:p>
            <a:pPr marL="0" indent="0">
              <a:buNone/>
            </a:pPr>
            <a:r>
              <a:rPr lang="is-IS" sz="2800" b="1" dirty="0"/>
              <a:t>Besta deild kvenna	</a:t>
            </a:r>
            <a:r>
              <a:rPr lang="is-IS" sz="2800" dirty="0"/>
              <a:t>Hefst um 24. apríl og lýkur 4. október </a:t>
            </a:r>
          </a:p>
          <a:p>
            <a:pPr marL="0" indent="0">
              <a:buNone/>
            </a:pPr>
            <a:r>
              <a:rPr lang="is-IS" sz="2800" b="1" dirty="0"/>
              <a:t>Mjólkurbikar kvenna</a:t>
            </a:r>
            <a:r>
              <a:rPr lang="is-IS" sz="2800" dirty="0"/>
              <a:t>	Hefst 19. apríl (forkeppni) Úrslitaleikur 25. júlí</a:t>
            </a:r>
          </a:p>
          <a:p>
            <a:pPr marL="0" indent="0">
              <a:buNone/>
            </a:pPr>
            <a:endParaRPr lang="is-IS" sz="2000" b="1" dirty="0"/>
          </a:p>
        </p:txBody>
      </p:sp>
    </p:spTree>
    <p:extLst>
      <p:ext uri="{BB962C8B-B14F-4D97-AF65-F5344CB8AC3E}">
        <p14:creationId xmlns:p14="http://schemas.microsoft.com/office/powerpoint/2010/main" val="1581555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st">
      <a:majorFont>
        <a:latin typeface="Aribau Grotesk"/>
        <a:ea typeface=""/>
        <a:cs typeface=""/>
      </a:majorFont>
      <a:minorFont>
        <a:latin typeface="Aribau Grotes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SI PPT_grunnur_vinnsla" id="{9E9C25F2-ADB2-AA49-B056-C4DBA03450ED}" vid="{75483533-7F3B-1C4D-95E9-7F98A81E671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A980B62BFA2648890CADBBE4AEA849" ma:contentTypeVersion="9" ma:contentTypeDescription="Create a new document." ma:contentTypeScope="" ma:versionID="239d749071436a70910b07a5a5e2c577">
  <xsd:schema xmlns:xsd="http://www.w3.org/2001/XMLSchema" xmlns:xs="http://www.w3.org/2001/XMLSchema" xmlns:p="http://schemas.microsoft.com/office/2006/metadata/properties" xmlns:ns3="fc4d3bca-0a51-4298-bf98-ec0337fd37e0" xmlns:ns4="d29b124e-345c-4839-945c-d17ab11599c6" targetNamespace="http://schemas.microsoft.com/office/2006/metadata/properties" ma:root="true" ma:fieldsID="d6a1d10320a6ec595dc9abda5fcc9b2a" ns3:_="" ns4:_="">
    <xsd:import namespace="fc4d3bca-0a51-4298-bf98-ec0337fd37e0"/>
    <xsd:import namespace="d29b124e-345c-4839-945c-d17ab11599c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4d3bca-0a51-4298-bf98-ec0337fd37e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9b124e-345c-4839-945c-d17ab11599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A2FD676-9F26-48A6-B306-51F3AB1B9E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4d3bca-0a51-4298-bf98-ec0337fd37e0"/>
    <ds:schemaRef ds:uri="d29b124e-345c-4839-945c-d17ab11599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2929E8F-51C0-4F7B-B7E7-CF467D3542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E49D9A-8A5E-4EE6-A701-9A135D50E84A}">
  <ds:schemaRefs>
    <ds:schemaRef ds:uri="d29b124e-345c-4839-945c-d17ab11599c6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fc4d3bca-0a51-4298-bf98-ec0337fd37e0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KSI PPT_grunnur_2020 (1)</Template>
  <TotalTime>27320</TotalTime>
  <Words>577</Words>
  <Application>Microsoft Office PowerPoint</Application>
  <PresentationFormat>Widescreen</PresentationFormat>
  <Paragraphs>89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Aribau Grotesk</vt:lpstr>
      <vt:lpstr>Aribau Grotesk Black</vt:lpstr>
      <vt:lpstr>Aribau Grotesk Light</vt:lpstr>
      <vt:lpstr>Aribau Grotesk Medium</vt:lpstr>
      <vt:lpstr>Calibri</vt:lpstr>
      <vt:lpstr>Calibri Light</vt:lpstr>
      <vt:lpstr>Office Theme</vt:lpstr>
      <vt:lpstr>Custom Design</vt:lpstr>
      <vt:lpstr>Formanna- og framkvæmdastjórafundur KSÍ 2025</vt:lpstr>
      <vt:lpstr>   </vt:lpstr>
      <vt:lpstr>   </vt:lpstr>
      <vt:lpstr>PowerPoint Presentation</vt:lpstr>
      <vt:lpstr>   </vt:lpstr>
      <vt:lpstr>   </vt:lpstr>
      <vt:lpstr>   </vt:lpstr>
      <vt:lpstr>   </vt:lpstr>
      <vt:lpstr>Leikdagar 2026 - Drög</vt:lpstr>
      <vt:lpstr>Leikdagar 2026 - Drög</vt:lpstr>
      <vt:lpstr>Leikdagar 2026 - Drög</vt:lpstr>
      <vt:lpstr>PowerPoint Presentation</vt:lpstr>
      <vt:lpstr>PowerPoint Presentation</vt:lpstr>
      <vt:lpstr>   </vt:lpstr>
      <vt:lpstr>Lengjubikarinn 2026</vt:lpstr>
      <vt:lpstr>Takk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KSÍ - Ómar Smárason</dc:creator>
  <cp:lastModifiedBy>KSÍ - Eysteinn Pétur Lárusson</cp:lastModifiedBy>
  <cp:revision>39</cp:revision>
  <dcterms:created xsi:type="dcterms:W3CDTF">2020-05-14T14:50:47Z</dcterms:created>
  <dcterms:modified xsi:type="dcterms:W3CDTF">2025-11-28T11:20:50Z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0x01010061A980B62BFA2648890CADBBE4AEA849</vt:lpwstr>
  </property>
</Properties>
</file>